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4" r:id="rId2"/>
    <p:sldId id="283" r:id="rId3"/>
    <p:sldId id="348" r:id="rId4"/>
    <p:sldId id="454" r:id="rId5"/>
    <p:sldId id="429" r:id="rId6"/>
    <p:sldId id="546" r:id="rId7"/>
    <p:sldId id="558" r:id="rId8"/>
    <p:sldId id="544" r:id="rId9"/>
    <p:sldId id="566" r:id="rId10"/>
    <p:sldId id="520" r:id="rId11"/>
    <p:sldId id="561" r:id="rId12"/>
    <p:sldId id="563" r:id="rId13"/>
    <p:sldId id="564" r:id="rId14"/>
    <p:sldId id="562" r:id="rId15"/>
    <p:sldId id="565" r:id="rId16"/>
    <p:sldId id="480" r:id="rId17"/>
    <p:sldId id="484" r:id="rId18"/>
    <p:sldId id="483" r:id="rId19"/>
    <p:sldId id="482" r:id="rId20"/>
    <p:sldId id="485" r:id="rId21"/>
    <p:sldId id="486" r:id="rId22"/>
    <p:sldId id="568" r:id="rId23"/>
    <p:sldId id="593" r:id="rId24"/>
    <p:sldId id="489" r:id="rId25"/>
    <p:sldId id="488" r:id="rId26"/>
    <p:sldId id="490" r:id="rId27"/>
    <p:sldId id="569" r:id="rId28"/>
    <p:sldId id="570" r:id="rId29"/>
    <p:sldId id="571" r:id="rId30"/>
    <p:sldId id="577" r:id="rId31"/>
    <p:sldId id="600" r:id="rId32"/>
    <p:sldId id="588" r:id="rId33"/>
    <p:sldId id="574" r:id="rId34"/>
    <p:sldId id="584" r:id="rId35"/>
    <p:sldId id="585" r:id="rId36"/>
    <p:sldId id="590" r:id="rId37"/>
    <p:sldId id="59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D0D1A"/>
    <a:srgbClr val="FFFFFF"/>
    <a:srgbClr val="8080FF"/>
    <a:srgbClr val="6D6DEC"/>
    <a:srgbClr val="0000FF"/>
    <a:srgbClr val="FFEFEF"/>
    <a:srgbClr val="FFF2CC"/>
    <a:srgbClr val="FFF2EB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64" d="100"/>
          <a:sy n="64" d="100"/>
        </p:scale>
        <p:origin x="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5197F-9835-4F2E-9263-130E086B44B0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F6629-5615-4221-A23A-4306A731B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0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C279E-E598-DE66-BBD1-959A3C8B2A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854193-CB0D-5AAF-66A6-7CEADCC22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072B4-6E22-B3E4-81BC-31BDCF2A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B8984C-35B2-E311-9D0E-89CA23A0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C45E3-0B37-29FD-A0E0-0A483E8D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0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148DC-1F86-2AA9-253D-1FF52A8A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C3A442-928C-B737-4740-AC06A447B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BAF8E5-C4A3-1523-9D7C-4729836A6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83FFC-4457-19A1-85A8-8C36BBA9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BE84B-9EC9-BDFA-009E-FC8842B1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33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8FCFE3-5AD6-8BEC-EFBD-EE22DE7FA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BF2460-5D8D-52D9-EAB6-C26CC07D4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94CB7A-B6C0-9420-9B08-341AD064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B7B4D2-7B4F-40DE-7272-77430E35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DD101F-BDCF-E00F-9B92-B178E89F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70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 1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1AF9551-790E-4CA7-B771-D7C637C8B453}"/>
              </a:ext>
            </a:extLst>
          </p:cNvPr>
          <p:cNvCxnSpPr>
            <a:cxnSpLocks/>
          </p:cNvCxnSpPr>
          <p:nvPr userDrawn="1"/>
        </p:nvCxnSpPr>
        <p:spPr>
          <a:xfrm>
            <a:off x="0" y="684000"/>
            <a:ext cx="12192000" cy="0"/>
          </a:xfrm>
          <a:prstGeom prst="line">
            <a:avLst/>
          </a:prstGeom>
          <a:ln w="19050">
            <a:solidFill>
              <a:srgbClr val="005E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03C1EE34-771D-4938-B7DA-5C53B3E1FDF6}"/>
              </a:ext>
            </a:extLst>
          </p:cNvPr>
          <p:cNvSpPr txBox="1">
            <a:spLocks/>
          </p:cNvSpPr>
          <p:nvPr userDrawn="1"/>
        </p:nvSpPr>
        <p:spPr>
          <a:xfrm>
            <a:off x="11731257" y="6400799"/>
            <a:ext cx="147476" cy="153888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2FB999-8CE9-F74D-A269-3C1276EEB479}" type="slidenum">
              <a:rPr kumimoji="1" lang="en-US" altLang="en-US" sz="1000" b="0" i="0" kern="1200" smtClean="0">
                <a:solidFill>
                  <a:schemeClr val="bg1">
                    <a:lumMod val="75000"/>
                  </a:schemeClr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rPr>
              <a:pPr/>
              <a:t>‹#›</a:t>
            </a:fld>
            <a:endParaRPr kumimoji="1" lang="en-US" altLang="en-US" sz="1000" b="0" i="0" kern="1200" dirty="0">
              <a:solidFill>
                <a:schemeClr val="bg1">
                  <a:lumMod val="75000"/>
                </a:schemeClr>
              </a:solidFill>
              <a:latin typeface="Noto Sans Korean Regular" panose="020B0500000000000000" pitchFamily="34" charset="-128"/>
              <a:ea typeface="Noto Sans Korean Regular" panose="020B05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074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6FD5F11A-7606-4DD6-A278-2CB48DEFF1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1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4D4FA792-507D-40B8-A7F3-61A36A65FB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3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A6AB1-7834-A32C-846B-0AB0D31B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36622-41FD-B616-EF21-1406219DA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E54AB-3FB1-1464-2D8B-F6E951F7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ACA1D9-859A-3A73-A17E-C59E103F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491D0A-DD19-EFD6-CAB3-F0A7C7D9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41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5766C-DD59-E6E1-BC72-DCF53DF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F2715-EB7C-3CB9-6182-EE41A70F3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633E7-1B65-CCD7-B596-12340BF7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90ADFB-F86F-8062-A291-9361B2D5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4EFA22-37B6-3AE2-8E78-5BFEE040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1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C9EFF-97DE-A083-8C70-E1BCAA54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19FF5-DC26-B069-A8E4-FE4B3DB4B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718F0E-DFB2-E804-9D79-221ACC0DE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1A5A93-8054-F68F-5A9B-BA738C38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FF284E-C49F-6E54-A5A0-D26DFD3E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907D9A-BD40-B094-B77D-C7840821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3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87365-BD2A-0039-18B1-3F0018E8E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8E705B-4FA1-4961-6727-210FFAA2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05F206-400C-E2E5-3FBF-0196A7E06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76F9DA-8E83-3427-52EF-609CA5225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EB654A-F952-ADC9-1EA1-BCF9FAD8F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FF652F-248D-F3F5-7235-5B68F297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CF6F07-963F-E7A4-CD94-A4E1B3C9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051DD6-B71D-3FB4-603D-2E94B1CBD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03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2381-351A-9079-81E7-E4CDDC08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6BB9F9-5BC4-0909-898F-31DB6281E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70B71D-7904-155B-49B3-288F63D3D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5D490-43C9-A6FA-BA3D-DB3E62D7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77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67E3D6-916D-951C-E1CD-72B94403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D59BF4-4E01-4DEA-4E57-D4C070A1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0DE24-E910-29E5-95D6-9F02E7FF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50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D94E8-CF8C-B5F2-2FDC-474D08FF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5BF81-87C1-D0BC-FC5B-423431A3E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0A6749-0632-5BE6-8131-9B781CDB5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6D729E-5A7E-8371-C9C0-28B3D652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D0BDA8-917A-D5F7-7693-06CDC37E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222144-79A1-B00B-0732-5232E8E6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38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27794-7744-59EF-F894-CD6F637A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3E9B35-BF4D-3EF1-6710-012699B12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022D22-05F8-3F16-DA26-33B16938E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869F2-FFB6-9332-2FE8-37E21477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9F9C17-CEC2-5926-38DA-E0355085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C0081E-D51A-CB86-F367-DC31C52E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2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163D94-0D60-FF9C-BB4F-F219DAE1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819412-3D32-00A5-A6F1-9EF4CD320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B5E191-5452-1DE5-02E2-161F88E0F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C74A1-7FE3-4101-961E-ABC9368EB66D}" type="datetimeFigureOut">
              <a:rPr lang="ko-KR" altLang="en-US" smtClean="0"/>
              <a:t>2025-04-17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DFE6F-9D96-A2C1-A6A4-2DADC49E4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9F1C3-7A84-6333-4444-F021F06FF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67D9D-D2E9-4061-892B-D398CDA0A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33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E8A4189B-342B-4680-9C97-7D94D4210BFE}"/>
              </a:ext>
            </a:extLst>
          </p:cNvPr>
          <p:cNvSpPr txBox="1">
            <a:spLocks/>
          </p:cNvSpPr>
          <p:nvPr/>
        </p:nvSpPr>
        <p:spPr>
          <a:xfrm>
            <a:off x="4644316" y="5963822"/>
            <a:ext cx="7393697" cy="338554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600" b="0" i="0" kern="1200" dirty="0">
                <a:solidFill>
                  <a:schemeClr val="bg1"/>
                </a:solidFill>
                <a:latin typeface="Noto Sans Korean Regular" panose="020B0400000000000000" pitchFamily="34" charset="-128"/>
                <a:ea typeface="Noto Sans Korean Regular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디지털솔루션팀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배종주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BEC839FB-2AC9-415B-959D-EC9A6A66ED5F}"/>
              </a:ext>
            </a:extLst>
          </p:cNvPr>
          <p:cNvSpPr txBox="1">
            <a:spLocks/>
          </p:cNvSpPr>
          <p:nvPr/>
        </p:nvSpPr>
        <p:spPr>
          <a:xfrm>
            <a:off x="4643989" y="5673066"/>
            <a:ext cx="7393697" cy="338554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lang="ko-KR" altLang="en-US" sz="1300" b="0" i="0" kern="1200" dirty="0">
                <a:solidFill>
                  <a:schemeClr val="bg1"/>
                </a:solidFill>
                <a:latin typeface="Noto Sans Korean Regular" panose="020B0400000000000000" pitchFamily="34" charset="-128"/>
                <a:ea typeface="Noto Sans Korean Regular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2025. 3. 13.</a:t>
            </a:r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711DF83-0BEE-498A-96DD-447E57EC5451}"/>
              </a:ext>
            </a:extLst>
          </p:cNvPr>
          <p:cNvSpPr txBox="1">
            <a:spLocks/>
          </p:cNvSpPr>
          <p:nvPr/>
        </p:nvSpPr>
        <p:spPr>
          <a:xfrm>
            <a:off x="417115" y="378732"/>
            <a:ext cx="11467506" cy="1169551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3500" kern="1200" dirty="0">
                <a:solidFill>
                  <a:schemeClr val="bg1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  <a:cs typeface="+mn-cs"/>
              </a:defRPr>
            </a:lvl1pPr>
          </a:lstStyle>
          <a:p>
            <a:r>
              <a:rPr lang="en-US" altLang="ko-KR" dirty="0" err="1">
                <a:solidFill>
                  <a:srgbClr val="0860B5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PreVision</a:t>
            </a:r>
            <a:r>
              <a:rPr lang="en-US" altLang="ko-KR" dirty="0">
                <a:solidFill>
                  <a:srgbClr val="0860B5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solidFill>
                  <a:srgbClr val="0860B5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고도화 검증모델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258A2-6A60-4FA7-ABBF-1502C283F9A6}"/>
              </a:ext>
            </a:extLst>
          </p:cNvPr>
          <p:cNvSpPr txBox="1"/>
          <p:nvPr/>
        </p:nvSpPr>
        <p:spPr>
          <a:xfrm>
            <a:off x="417116" y="6504849"/>
            <a:ext cx="9369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본 문서는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[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계열사명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]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 정보자산으로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승인을 받지 않은 문서의 열람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수정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배포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, 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복사를 금지합니다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This document is the informational asset of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[Subsidiary Company Name]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Arial" pitchFamily="34" charset="0"/>
              </a:rPr>
              <a:t>. Thus, unauthorized access, revision, distribution and copying of this document are strictly prohibited. 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2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A454818-245B-839D-EFA9-3B41AE4FFC6D}"/>
              </a:ext>
            </a:extLst>
          </p:cNvPr>
          <p:cNvGrpSpPr/>
          <p:nvPr/>
        </p:nvGrpSpPr>
        <p:grpSpPr>
          <a:xfrm>
            <a:off x="1079452" y="2297977"/>
            <a:ext cx="3960000" cy="1836056"/>
            <a:chOff x="1079452" y="2297977"/>
            <a:chExt cx="3960000" cy="183605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A129C1-CC21-B066-C662-47DA94998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041" b="40082"/>
            <a:stretch/>
          </p:blipFill>
          <p:spPr>
            <a:xfrm>
              <a:off x="1079452" y="2297977"/>
              <a:ext cx="3960000" cy="183605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F3EA6-3D7B-1BA6-8BCD-CBE2CB77A634}"/>
                </a:ext>
              </a:extLst>
            </p:cNvPr>
            <p:cNvSpPr txBox="1"/>
            <p:nvPr/>
          </p:nvSpPr>
          <p:spPr>
            <a:xfrm>
              <a:off x="3953654" y="3713465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5BD5F5-4638-834D-7DFE-B80BCC600C66}"/>
                </a:ext>
              </a:extLst>
            </p:cNvPr>
            <p:cNvSpPr/>
            <p:nvPr/>
          </p:nvSpPr>
          <p:spPr>
            <a:xfrm>
              <a:off x="3487127" y="2392582"/>
              <a:ext cx="1516673" cy="1525368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E3EBA2-D6F6-B07E-5108-64E90D754783}"/>
                </a:ext>
              </a:extLst>
            </p:cNvPr>
            <p:cNvSpPr txBox="1"/>
            <p:nvPr/>
          </p:nvSpPr>
          <p:spPr>
            <a:xfrm>
              <a:off x="1467966" y="2431158"/>
              <a:ext cx="1433984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</a:t>
              </a:r>
              <a:endPara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CBD36D-328D-FD18-3D59-A06EB274AB7D}"/>
                </a:ext>
              </a:extLst>
            </p:cNvPr>
            <p:cNvSpPr/>
            <p:nvPr/>
          </p:nvSpPr>
          <p:spPr>
            <a:xfrm>
              <a:off x="1643648" y="2501226"/>
              <a:ext cx="654951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B8FF0F-95E9-CA0B-C642-E92F2D0ACAC8}"/>
                </a:ext>
              </a:extLst>
            </p:cNvPr>
            <p:cNvSpPr/>
            <p:nvPr/>
          </p:nvSpPr>
          <p:spPr>
            <a:xfrm>
              <a:off x="1649999" y="2654016"/>
              <a:ext cx="648052" cy="45719"/>
            </a:xfrm>
            <a:prstGeom prst="rect">
              <a:avLst/>
            </a:prstGeom>
            <a:solidFill>
              <a:srgbClr val="E7A8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비교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성능이 높은 경우</a:t>
            </a:r>
            <a:endParaRPr 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77677-7F96-8888-C91B-056AE6F5814E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 결과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(Case 1: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동탄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GT2)</a:t>
            </a:r>
            <a:endParaRPr lang="ko-KR" alt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122E6-0FB2-17D3-82C0-57848051A535}"/>
              </a:ext>
            </a:extLst>
          </p:cNvPr>
          <p:cNvSpPr txBox="1"/>
          <p:nvPr/>
        </p:nvSpPr>
        <p:spPr>
          <a:xfrm>
            <a:off x="6648450" y="5275682"/>
            <a:ext cx="5543550" cy="12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 39.90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F1-score 0.99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높은 비정상 검출 성능 보임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고려했을 때 보다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Feature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하나에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대해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판단할 때 성능이 더 좋음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b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F1- score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0.16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높아짐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CDC43-C817-FA6F-21C0-0D64DFB2E523}"/>
              </a:ext>
            </a:extLst>
          </p:cNvPr>
          <p:cNvSpPr txBox="1"/>
          <p:nvPr/>
        </p:nvSpPr>
        <p:spPr>
          <a:xfrm>
            <a:off x="4948696" y="5554795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Threshold:39.90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D6252-3AA9-D2F0-B9C7-CEAF60838A7D}"/>
              </a:ext>
            </a:extLst>
          </p:cNvPr>
          <p:cNvSpPr txBox="1"/>
          <p:nvPr/>
        </p:nvSpPr>
        <p:spPr>
          <a:xfrm>
            <a:off x="1307756" y="1720356"/>
            <a:ext cx="449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이용한 성능 평가 결과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Case 1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대해 높은 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E196C-17F0-2D79-A3A6-FE937BD21A53}"/>
              </a:ext>
            </a:extLst>
          </p:cNvPr>
          <p:cNvSpPr txBox="1"/>
          <p:nvPr/>
        </p:nvSpPr>
        <p:spPr>
          <a:xfrm>
            <a:off x="10745497" y="3432133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Threshold:0.08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D33962-7B36-08F7-6174-10F1AE28DC88}"/>
              </a:ext>
            </a:extLst>
          </p:cNvPr>
          <p:cNvGrpSpPr/>
          <p:nvPr/>
        </p:nvGrpSpPr>
        <p:grpSpPr>
          <a:xfrm>
            <a:off x="1088342" y="4521228"/>
            <a:ext cx="3960000" cy="1837592"/>
            <a:chOff x="1088342" y="4521228"/>
            <a:chExt cx="3960000" cy="18375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C034FD-E725-BD0B-2338-0FE4C31CB8C5}"/>
                </a:ext>
              </a:extLst>
            </p:cNvPr>
            <p:cNvSpPr txBox="1"/>
            <p:nvPr/>
          </p:nvSpPr>
          <p:spPr>
            <a:xfrm>
              <a:off x="1497075" y="4979200"/>
              <a:ext cx="5389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chemeClr val="bg2">
                      <a:lumMod val="9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normal</a:t>
              </a:r>
              <a:endParaRPr lang="ko-KR" altLang="en-US" sz="800" dirty="0">
                <a:solidFill>
                  <a:schemeClr val="bg2">
                    <a:lumMod val="9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98F275-B10A-4ADD-4F01-188039EFE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796" b="20309"/>
            <a:stretch/>
          </p:blipFill>
          <p:spPr>
            <a:xfrm>
              <a:off x="1088342" y="4521228"/>
              <a:ext cx="3960000" cy="183759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7BDB6D-3B80-4029-A5B4-70AF2CBF10AC}"/>
                </a:ext>
              </a:extLst>
            </p:cNvPr>
            <p:cNvSpPr/>
            <p:nvPr/>
          </p:nvSpPr>
          <p:spPr>
            <a:xfrm>
              <a:off x="3487127" y="4622600"/>
              <a:ext cx="1523023" cy="1524200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F09D2-DFC2-42E8-D829-F3EB778A9268}"/>
                </a:ext>
              </a:extLst>
            </p:cNvPr>
            <p:cNvSpPr txBox="1"/>
            <p:nvPr/>
          </p:nvSpPr>
          <p:spPr>
            <a:xfrm>
              <a:off x="1472030" y="4667109"/>
              <a:ext cx="1747419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    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Threshold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BCCBD9-549E-A8DE-AFA7-D722961FE9C6}"/>
                </a:ext>
              </a:extLst>
            </p:cNvPr>
            <p:cNvSpPr/>
            <p:nvPr/>
          </p:nvSpPr>
          <p:spPr>
            <a:xfrm>
              <a:off x="1643821" y="4739440"/>
              <a:ext cx="654230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C9380D6-F877-68B2-7D9A-A4AF7753B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0050" y="4914900"/>
              <a:ext cx="609600" cy="635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B324F-BC2B-0D82-AD97-86DEB2A35A79}"/>
                </a:ext>
              </a:extLst>
            </p:cNvPr>
            <p:cNvSpPr txBox="1"/>
            <p:nvPr/>
          </p:nvSpPr>
          <p:spPr>
            <a:xfrm>
              <a:off x="3930374" y="5929644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E3923E0-36A9-D3F4-9B9E-3C81FA7ECB63}"/>
              </a:ext>
            </a:extLst>
          </p:cNvPr>
          <p:cNvSpPr txBox="1"/>
          <p:nvPr/>
        </p:nvSpPr>
        <p:spPr>
          <a:xfrm>
            <a:off x="1698548" y="2114586"/>
            <a:ext cx="2862003" cy="25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7: #2 GT INLET MANIFOLD STATIC PRESSURE</a:t>
            </a:r>
            <a:endParaRPr lang="ko-KR" altLang="en-US" sz="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6B83DD-BAB7-37BA-E3B9-10D4325733A4}"/>
              </a:ext>
            </a:extLst>
          </p:cNvPr>
          <p:cNvSpPr txBox="1"/>
          <p:nvPr/>
        </p:nvSpPr>
        <p:spPr>
          <a:xfrm>
            <a:off x="1595718" y="4356163"/>
            <a:ext cx="3293782" cy="25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Score: #2 GT INLET MANIFOLD STATIC PRESSURE</a:t>
            </a:r>
            <a:endParaRPr lang="ko-KR" altLang="en-US" sz="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6FD33E-EFC9-F5E6-2F85-CAD2F171EED4}"/>
              </a:ext>
            </a:extLst>
          </p:cNvPr>
          <p:cNvGrpSpPr/>
          <p:nvPr/>
        </p:nvGrpSpPr>
        <p:grpSpPr>
          <a:xfrm>
            <a:off x="6783377" y="2003389"/>
            <a:ext cx="3960000" cy="1992044"/>
            <a:chOff x="6783377" y="2003389"/>
            <a:chExt cx="3960000" cy="199204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9730030-D128-9358-6287-1E0D5B78B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074"/>
            <a:stretch/>
          </p:blipFill>
          <p:spPr>
            <a:xfrm>
              <a:off x="6783377" y="2003389"/>
              <a:ext cx="3960000" cy="199204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55177E-DE1F-329D-FA1F-27ABAD08DE5E}"/>
                </a:ext>
              </a:extLst>
            </p:cNvPr>
            <p:cNvSpPr/>
            <p:nvPr/>
          </p:nvSpPr>
          <p:spPr>
            <a:xfrm>
              <a:off x="9147697" y="2097951"/>
              <a:ext cx="1561890" cy="1658679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FAD943-1DF6-2F0E-9E24-956B0DCF5CAA}"/>
                </a:ext>
              </a:extLst>
            </p:cNvPr>
            <p:cNvSpPr txBox="1"/>
            <p:nvPr/>
          </p:nvSpPr>
          <p:spPr>
            <a:xfrm>
              <a:off x="8785314" y="2169229"/>
              <a:ext cx="1901736" cy="41880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Anomaly</a:t>
              </a:r>
              <a:r>
                <a:rPr lang="ko-KR" altLang="en-US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Threshold</a:t>
              </a:r>
            </a:p>
            <a:p>
              <a:pPr>
                <a:lnSpc>
                  <a:spcPct val="150000"/>
                </a:lnSpc>
              </a:pPr>
              <a:endParaRPr lang="en-US" altLang="ko-KR" sz="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4E332CF-1F29-DCFF-88E1-D89A24643006}"/>
                </a:ext>
              </a:extLst>
            </p:cNvPr>
            <p:cNvSpPr/>
            <p:nvPr/>
          </p:nvSpPr>
          <p:spPr>
            <a:xfrm>
              <a:off x="9018147" y="2245647"/>
              <a:ext cx="513203" cy="50946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7287C2F-5B4D-19FF-E8B5-636FF72D5D0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584" y="2425304"/>
              <a:ext cx="498766" cy="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BCFAAF-5B6D-F35D-4876-09BAFBF81154}"/>
              </a:ext>
            </a:extLst>
          </p:cNvPr>
          <p:cNvSpPr txBox="1"/>
          <p:nvPr/>
        </p:nvSpPr>
        <p:spPr>
          <a:xfrm>
            <a:off x="7446817" y="1869280"/>
            <a:ext cx="2862003" cy="25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Score: Overall</a:t>
            </a:r>
            <a:endParaRPr lang="ko-KR" altLang="en-US" sz="8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54667FC-3F8F-7E27-E578-27AF3297B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295944"/>
              </p:ext>
            </p:extLst>
          </p:nvPr>
        </p:nvGraphicFramePr>
        <p:xfrm>
          <a:off x="7033547" y="4351963"/>
          <a:ext cx="3806280" cy="77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380">
                  <a:extLst>
                    <a:ext uri="{9D8B030D-6E8A-4147-A177-3AD203B41FA5}">
                      <a16:colId xmlns:a16="http://schemas.microsoft.com/office/drawing/2014/main" val="3374074486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615078727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136360863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3649189253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854150580"/>
                    </a:ext>
                  </a:extLst>
                </a:gridCol>
              </a:tblGrid>
              <a:tr h="258318">
                <a:tc>
                  <a:txBody>
                    <a:bodyPr/>
                    <a:lstStyle/>
                    <a:p>
                      <a:pPr algn="ctr" fontAlgn="ctr"/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Threshold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F1 Score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Accuracy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Precision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Recall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Feature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39.90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rgbClr val="C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Overall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0.08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87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45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비교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성능이 높은 경우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122E6-0FB2-17D3-82C0-57848051A535}"/>
              </a:ext>
            </a:extLst>
          </p:cNvPr>
          <p:cNvSpPr txBox="1"/>
          <p:nvPr/>
        </p:nvSpPr>
        <p:spPr>
          <a:xfrm>
            <a:off x="6670012" y="5463854"/>
            <a:ext cx="4467600" cy="66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F1- score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0.9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높은 성능 보임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구간에서도 높은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보이는 구간이 있음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D6252-3AA9-D2F0-B9C7-CEAF60838A7D}"/>
              </a:ext>
            </a:extLst>
          </p:cNvPr>
          <p:cNvSpPr txBox="1"/>
          <p:nvPr/>
        </p:nvSpPr>
        <p:spPr>
          <a:xfrm>
            <a:off x="1307756" y="1720356"/>
            <a:ext cx="452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이용한 성능 평가 결과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Case 2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대해 높은 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E196C-17F0-2D79-A3A6-FE937BD21A53}"/>
              </a:ext>
            </a:extLst>
          </p:cNvPr>
          <p:cNvSpPr txBox="1"/>
          <p:nvPr/>
        </p:nvSpPr>
        <p:spPr>
          <a:xfrm>
            <a:off x="10724033" y="3604872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Threshold:0.05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CC9B84-04C5-BEEC-1170-354592DBE3A0}"/>
              </a:ext>
            </a:extLst>
          </p:cNvPr>
          <p:cNvGrpSpPr/>
          <p:nvPr/>
        </p:nvGrpSpPr>
        <p:grpSpPr>
          <a:xfrm>
            <a:off x="6805314" y="1921350"/>
            <a:ext cx="3960000" cy="2121483"/>
            <a:chOff x="6805314" y="1921350"/>
            <a:chExt cx="3960000" cy="21214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0D94CAA-425D-6E48-63AA-4CC7E52BB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0233"/>
            <a:stretch/>
          </p:blipFill>
          <p:spPr>
            <a:xfrm>
              <a:off x="6805314" y="2057184"/>
              <a:ext cx="3960000" cy="198564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55177E-DE1F-329D-FA1F-27ABAD08DE5E}"/>
                </a:ext>
              </a:extLst>
            </p:cNvPr>
            <p:cNvSpPr/>
            <p:nvPr/>
          </p:nvSpPr>
          <p:spPr>
            <a:xfrm>
              <a:off x="8449732" y="2169229"/>
              <a:ext cx="2274301" cy="1644015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FAD943-1DF6-2F0E-9E24-956B0DCF5CAA}"/>
                </a:ext>
              </a:extLst>
            </p:cNvPr>
            <p:cNvSpPr txBox="1"/>
            <p:nvPr/>
          </p:nvSpPr>
          <p:spPr>
            <a:xfrm>
              <a:off x="8785314" y="2258129"/>
              <a:ext cx="1901736" cy="3929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Anomaly</a:t>
              </a:r>
              <a:r>
                <a:rPr lang="ko-KR" altLang="en-US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Threshold</a:t>
              </a:r>
            </a:p>
            <a:p>
              <a:pPr>
                <a:lnSpc>
                  <a:spcPct val="150000"/>
                </a:lnSpc>
              </a:pPr>
              <a:endParaRPr lang="en-US" altLang="ko-KR" sz="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4E332CF-1F29-DCFF-88E1-D89A24643006}"/>
                </a:ext>
              </a:extLst>
            </p:cNvPr>
            <p:cNvSpPr/>
            <p:nvPr/>
          </p:nvSpPr>
          <p:spPr>
            <a:xfrm>
              <a:off x="9018147" y="2334547"/>
              <a:ext cx="513203" cy="50946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7287C2F-5B4D-19FF-E8B5-636FF72D5D0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584" y="2514204"/>
              <a:ext cx="498766" cy="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BCFAAF-5B6D-F35D-4876-09BAFBF81154}"/>
                </a:ext>
              </a:extLst>
            </p:cNvPr>
            <p:cNvSpPr txBox="1"/>
            <p:nvPr/>
          </p:nvSpPr>
          <p:spPr>
            <a:xfrm>
              <a:off x="7446817" y="1921350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Overall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9D239B-A194-B6C8-D979-F38A47EA4ABF}"/>
              </a:ext>
            </a:extLst>
          </p:cNvPr>
          <p:cNvGrpSpPr/>
          <p:nvPr/>
        </p:nvGrpSpPr>
        <p:grpSpPr>
          <a:xfrm>
            <a:off x="1089402" y="2114586"/>
            <a:ext cx="3960000" cy="2027538"/>
            <a:chOff x="1089402" y="2114586"/>
            <a:chExt cx="3960000" cy="202753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E07BEDD-ADD8-56E6-4A0C-5FA698182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983" b="40124"/>
            <a:stretch/>
          </p:blipFill>
          <p:spPr>
            <a:xfrm>
              <a:off x="1089402" y="2292322"/>
              <a:ext cx="3960000" cy="184980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5BD5F5-4638-834D-7DFE-B80BCC600C66}"/>
                </a:ext>
              </a:extLst>
            </p:cNvPr>
            <p:cNvSpPr/>
            <p:nvPr/>
          </p:nvSpPr>
          <p:spPr>
            <a:xfrm>
              <a:off x="2781301" y="2392582"/>
              <a:ext cx="2228850" cy="1525368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23E0-36A9-D3F4-9B9E-3C81FA7ECB63}"/>
                </a:ext>
              </a:extLst>
            </p:cNvPr>
            <p:cNvSpPr txBox="1"/>
            <p:nvPr/>
          </p:nvSpPr>
          <p:spPr>
            <a:xfrm>
              <a:off x="1838248" y="2114586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Feature: 12GT EXHAUST GAS DUCT PRESS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E3EBA2-D6F6-B07E-5108-64E90D754783}"/>
                </a:ext>
              </a:extLst>
            </p:cNvPr>
            <p:cNvSpPr txBox="1"/>
            <p:nvPr/>
          </p:nvSpPr>
          <p:spPr>
            <a:xfrm>
              <a:off x="1467966" y="2983608"/>
              <a:ext cx="1433984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</a:t>
              </a:r>
              <a:endPara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CBD36D-328D-FD18-3D59-A06EB274AB7D}"/>
                </a:ext>
              </a:extLst>
            </p:cNvPr>
            <p:cNvSpPr/>
            <p:nvPr/>
          </p:nvSpPr>
          <p:spPr>
            <a:xfrm>
              <a:off x="1643648" y="3053676"/>
              <a:ext cx="654951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B8FF0F-95E9-CA0B-C642-E92F2D0ACAC8}"/>
                </a:ext>
              </a:extLst>
            </p:cNvPr>
            <p:cNvSpPr/>
            <p:nvPr/>
          </p:nvSpPr>
          <p:spPr>
            <a:xfrm>
              <a:off x="1649999" y="3206466"/>
              <a:ext cx="648052" cy="45719"/>
            </a:xfrm>
            <a:prstGeom prst="rect">
              <a:avLst/>
            </a:prstGeom>
            <a:solidFill>
              <a:srgbClr val="E7A8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F3EA6-3D7B-1BA6-8BCD-CBE2CB77A634}"/>
                </a:ext>
              </a:extLst>
            </p:cNvPr>
            <p:cNvSpPr txBox="1"/>
            <p:nvPr/>
          </p:nvSpPr>
          <p:spPr>
            <a:xfrm>
              <a:off x="4120514" y="2337153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495D60-1C83-165B-191B-E546779DB565}"/>
              </a:ext>
            </a:extLst>
          </p:cNvPr>
          <p:cNvGrpSpPr/>
          <p:nvPr/>
        </p:nvGrpSpPr>
        <p:grpSpPr>
          <a:xfrm>
            <a:off x="1089402" y="4419663"/>
            <a:ext cx="4759523" cy="2022713"/>
            <a:chOff x="1089402" y="4419663"/>
            <a:chExt cx="4759523" cy="202271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EF2CEBC-9B44-CAAB-08A8-6A38D82B6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789" b="20270"/>
            <a:stretch/>
          </p:blipFill>
          <p:spPr>
            <a:xfrm>
              <a:off x="1089402" y="4588198"/>
              <a:ext cx="3960000" cy="185417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6B83DD-BAB7-37BA-E3B9-10D4325733A4}"/>
                </a:ext>
              </a:extLst>
            </p:cNvPr>
            <p:cNvSpPr txBox="1"/>
            <p:nvPr/>
          </p:nvSpPr>
          <p:spPr>
            <a:xfrm>
              <a:off x="1595718" y="4419663"/>
              <a:ext cx="3293782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12GT EXHAUST GAS DUCT PRESS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C2392F9-0D63-6D4E-8C63-EC528D72ED21}"/>
                </a:ext>
              </a:extLst>
            </p:cNvPr>
            <p:cNvSpPr/>
            <p:nvPr/>
          </p:nvSpPr>
          <p:spPr>
            <a:xfrm>
              <a:off x="2781301" y="4701170"/>
              <a:ext cx="2228850" cy="1525368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B324F-BC2B-0D82-AD97-86DEB2A35A79}"/>
                </a:ext>
              </a:extLst>
            </p:cNvPr>
            <p:cNvSpPr txBox="1"/>
            <p:nvPr/>
          </p:nvSpPr>
          <p:spPr>
            <a:xfrm>
              <a:off x="4203138" y="4674989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F09D2-DFC2-42E8-D829-F3EB778A9268}"/>
                </a:ext>
              </a:extLst>
            </p:cNvPr>
            <p:cNvSpPr txBox="1"/>
            <p:nvPr/>
          </p:nvSpPr>
          <p:spPr>
            <a:xfrm>
              <a:off x="1472030" y="4730609"/>
              <a:ext cx="1747419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    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Threshold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BCCBD9-549E-A8DE-AFA7-D722961FE9C6}"/>
                </a:ext>
              </a:extLst>
            </p:cNvPr>
            <p:cNvSpPr/>
            <p:nvPr/>
          </p:nvSpPr>
          <p:spPr>
            <a:xfrm>
              <a:off x="1643821" y="4802940"/>
              <a:ext cx="654230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C9380D6-F877-68B2-7D9A-A4AF7753B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0050" y="4978400"/>
              <a:ext cx="609600" cy="635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8ACB78-3F87-C930-3C88-63D3D23F1194}"/>
                </a:ext>
              </a:extLst>
            </p:cNvPr>
            <p:cNvSpPr txBox="1"/>
            <p:nvPr/>
          </p:nvSpPr>
          <p:spPr>
            <a:xfrm>
              <a:off x="4990998" y="5949510"/>
              <a:ext cx="8579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Threshold:0.9</a:t>
              </a:r>
              <a:endParaRPr lang="ko-KR" altLang="en-US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6189ECD-35A7-5D4E-8B1B-02279BADF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597669"/>
              </p:ext>
            </p:extLst>
          </p:nvPr>
        </p:nvGraphicFramePr>
        <p:xfrm>
          <a:off x="7033547" y="4351963"/>
          <a:ext cx="3806280" cy="77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380">
                  <a:extLst>
                    <a:ext uri="{9D8B030D-6E8A-4147-A177-3AD203B41FA5}">
                      <a16:colId xmlns:a16="http://schemas.microsoft.com/office/drawing/2014/main" val="3374074486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615078727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136360863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3649189253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854150580"/>
                    </a:ext>
                  </a:extLst>
                </a:gridCol>
              </a:tblGrid>
              <a:tr h="258318">
                <a:tc>
                  <a:txBody>
                    <a:bodyPr/>
                    <a:lstStyle/>
                    <a:p>
                      <a:pPr algn="ctr" fontAlgn="ctr"/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Threshold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F1 Score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Accuracy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Precision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Recall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Feature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rgbClr val="C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Overall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0.05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0.81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0.74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87939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663836CA-04FB-0397-AA3B-28BAB289961A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 결과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(Case 2: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양주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GT2 - 1)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7803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비교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성능이 높은 경우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122E6-0FB2-17D3-82C0-57848051A535}"/>
              </a:ext>
            </a:extLst>
          </p:cNvPr>
          <p:cNvSpPr txBox="1"/>
          <p:nvPr/>
        </p:nvSpPr>
        <p:spPr>
          <a:xfrm>
            <a:off x="6648450" y="5275682"/>
            <a:ext cx="5543550" cy="96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 0.07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F1-score 0.99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고려했을 때 보다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Feature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하나에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대해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판단할 때 성능이 더 좋음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b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CDC43-C817-FA6F-21C0-0D64DFB2E523}"/>
              </a:ext>
            </a:extLst>
          </p:cNvPr>
          <p:cNvSpPr txBox="1"/>
          <p:nvPr/>
        </p:nvSpPr>
        <p:spPr>
          <a:xfrm>
            <a:off x="4966725" y="5792548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 0.07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D6252-3AA9-D2F0-B9C7-CEAF60838A7D}"/>
              </a:ext>
            </a:extLst>
          </p:cNvPr>
          <p:cNvSpPr txBox="1"/>
          <p:nvPr/>
        </p:nvSpPr>
        <p:spPr>
          <a:xfrm>
            <a:off x="1307756" y="1720356"/>
            <a:ext cx="452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이용한 성능 평가 결과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Case 4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대해 높은 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E196C-17F0-2D79-A3A6-FE937BD21A53}"/>
              </a:ext>
            </a:extLst>
          </p:cNvPr>
          <p:cNvSpPr txBox="1"/>
          <p:nvPr/>
        </p:nvSpPr>
        <p:spPr>
          <a:xfrm>
            <a:off x="10732797" y="3293221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Threshold:0.22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A705D3-DF48-721C-7E07-071DA5442794}"/>
              </a:ext>
            </a:extLst>
          </p:cNvPr>
          <p:cNvGrpSpPr/>
          <p:nvPr/>
        </p:nvGrpSpPr>
        <p:grpSpPr>
          <a:xfrm>
            <a:off x="1054074" y="2114586"/>
            <a:ext cx="3960000" cy="2031205"/>
            <a:chOff x="1054074" y="2114586"/>
            <a:chExt cx="3960000" cy="203120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5E53D5D-414F-CC34-2C50-F1AC1B53B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0000" b="25251"/>
            <a:stretch/>
          </p:blipFill>
          <p:spPr>
            <a:xfrm>
              <a:off x="1054074" y="2286554"/>
              <a:ext cx="3960000" cy="18592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F3EA6-3D7B-1BA6-8BCD-CBE2CB77A634}"/>
                </a:ext>
              </a:extLst>
            </p:cNvPr>
            <p:cNvSpPr txBox="1"/>
            <p:nvPr/>
          </p:nvSpPr>
          <p:spPr>
            <a:xfrm>
              <a:off x="2962149" y="3707115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5BD5F5-4638-834D-7DFE-B80BCC600C66}"/>
                </a:ext>
              </a:extLst>
            </p:cNvPr>
            <p:cNvSpPr/>
            <p:nvPr/>
          </p:nvSpPr>
          <p:spPr>
            <a:xfrm>
              <a:off x="2451101" y="2379882"/>
              <a:ext cx="2540628" cy="1542677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23E0-36A9-D3F4-9B9E-3C81FA7ECB63}"/>
                </a:ext>
              </a:extLst>
            </p:cNvPr>
            <p:cNvSpPr txBox="1"/>
            <p:nvPr/>
          </p:nvSpPr>
          <p:spPr>
            <a:xfrm>
              <a:off x="1698548" y="2114586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 25: #1 GT GENERATOR VOLTAGE (A-B PHASE)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E3EBA2-D6F6-B07E-5108-64E90D754783}"/>
                </a:ext>
              </a:extLst>
            </p:cNvPr>
            <p:cNvSpPr txBox="1"/>
            <p:nvPr/>
          </p:nvSpPr>
          <p:spPr>
            <a:xfrm>
              <a:off x="1433951" y="3554752"/>
              <a:ext cx="1468622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</a:t>
              </a:r>
              <a:endPara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CBD36D-328D-FD18-3D59-A06EB274AB7D}"/>
                </a:ext>
              </a:extLst>
            </p:cNvPr>
            <p:cNvSpPr/>
            <p:nvPr/>
          </p:nvSpPr>
          <p:spPr>
            <a:xfrm>
              <a:off x="1644271" y="3624820"/>
              <a:ext cx="654951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B8FF0F-95E9-CA0B-C642-E92F2D0ACAC8}"/>
                </a:ext>
              </a:extLst>
            </p:cNvPr>
            <p:cNvSpPr/>
            <p:nvPr/>
          </p:nvSpPr>
          <p:spPr>
            <a:xfrm>
              <a:off x="1650622" y="3777610"/>
              <a:ext cx="648052" cy="45719"/>
            </a:xfrm>
            <a:prstGeom prst="rect">
              <a:avLst/>
            </a:prstGeom>
            <a:solidFill>
              <a:srgbClr val="E7A8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817CB8-7ED4-C5BA-B4FA-E0C03D529016}"/>
              </a:ext>
            </a:extLst>
          </p:cNvPr>
          <p:cNvGrpSpPr/>
          <p:nvPr/>
        </p:nvGrpSpPr>
        <p:grpSpPr>
          <a:xfrm>
            <a:off x="1054074" y="4356163"/>
            <a:ext cx="3960000" cy="2054823"/>
            <a:chOff x="1054074" y="4356163"/>
            <a:chExt cx="3960000" cy="2054823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0AD8C9E4-4947-20FB-4C00-ED56E83C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4746"/>
            <a:stretch/>
          </p:blipFill>
          <p:spPr>
            <a:xfrm>
              <a:off x="1054074" y="4513798"/>
              <a:ext cx="3960000" cy="189718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7BDB6D-3B80-4029-A5B4-70AF2CBF10AC}"/>
                </a:ext>
              </a:extLst>
            </p:cNvPr>
            <p:cNvSpPr/>
            <p:nvPr/>
          </p:nvSpPr>
          <p:spPr>
            <a:xfrm>
              <a:off x="2451101" y="4622600"/>
              <a:ext cx="2540627" cy="1524200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F09D2-DFC2-42E8-D829-F3EB778A9268}"/>
                </a:ext>
              </a:extLst>
            </p:cNvPr>
            <p:cNvSpPr txBox="1"/>
            <p:nvPr/>
          </p:nvSpPr>
          <p:spPr>
            <a:xfrm>
              <a:off x="1432354" y="4633233"/>
              <a:ext cx="1747419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    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Threshold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BCCBD9-549E-A8DE-AFA7-D722961FE9C6}"/>
                </a:ext>
              </a:extLst>
            </p:cNvPr>
            <p:cNvSpPr/>
            <p:nvPr/>
          </p:nvSpPr>
          <p:spPr>
            <a:xfrm>
              <a:off x="1604145" y="4705564"/>
              <a:ext cx="654230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C9380D6-F877-68B2-7D9A-A4AF7753B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374" y="4881024"/>
              <a:ext cx="609600" cy="635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B324F-BC2B-0D82-AD97-86DEB2A35A79}"/>
                </a:ext>
              </a:extLst>
            </p:cNvPr>
            <p:cNvSpPr txBox="1"/>
            <p:nvPr/>
          </p:nvSpPr>
          <p:spPr>
            <a:xfrm>
              <a:off x="3435453" y="4610774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6B83DD-BAB7-37BA-E3B9-10D4325733A4}"/>
                </a:ext>
              </a:extLst>
            </p:cNvPr>
            <p:cNvSpPr txBox="1"/>
            <p:nvPr/>
          </p:nvSpPr>
          <p:spPr>
            <a:xfrm>
              <a:off x="1563968" y="4356163"/>
              <a:ext cx="3293782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#1 GT GENERATOR VOLTAGE (A-B PHASE)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DC1133-8D6F-0A8D-291E-DD727482E807}"/>
              </a:ext>
            </a:extLst>
          </p:cNvPr>
          <p:cNvGrpSpPr/>
          <p:nvPr/>
        </p:nvGrpSpPr>
        <p:grpSpPr>
          <a:xfrm>
            <a:off x="6816288" y="1864200"/>
            <a:ext cx="3960000" cy="2168822"/>
            <a:chOff x="6816288" y="1864200"/>
            <a:chExt cx="3960000" cy="216882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DC4F93DE-A493-5C93-4EA0-635720856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984"/>
            <a:stretch/>
          </p:blipFill>
          <p:spPr>
            <a:xfrm>
              <a:off x="6816288" y="2081937"/>
              <a:ext cx="3960000" cy="195108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55177E-DE1F-329D-FA1F-27ABAD08DE5E}"/>
                </a:ext>
              </a:extLst>
            </p:cNvPr>
            <p:cNvSpPr/>
            <p:nvPr/>
          </p:nvSpPr>
          <p:spPr>
            <a:xfrm>
              <a:off x="8134350" y="2193721"/>
              <a:ext cx="2611147" cy="1658679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FAD943-1DF6-2F0E-9E24-956B0DCF5CAA}"/>
                </a:ext>
              </a:extLst>
            </p:cNvPr>
            <p:cNvSpPr txBox="1"/>
            <p:nvPr/>
          </p:nvSpPr>
          <p:spPr>
            <a:xfrm>
              <a:off x="6891960" y="2124738"/>
              <a:ext cx="1199820" cy="41880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lIns="18000" tIns="0" rIns="1800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Anomaly</a:t>
              </a:r>
              <a:r>
                <a:rPr lang="ko-KR" altLang="en-US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Threshold</a:t>
              </a:r>
            </a:p>
            <a:p>
              <a:pPr>
                <a:lnSpc>
                  <a:spcPct val="150000"/>
                </a:lnSpc>
              </a:pPr>
              <a:endParaRPr lang="en-US" altLang="ko-KR" sz="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4E332CF-1F29-DCFF-88E1-D89A24643006}"/>
                </a:ext>
              </a:extLst>
            </p:cNvPr>
            <p:cNvSpPr/>
            <p:nvPr/>
          </p:nvSpPr>
          <p:spPr>
            <a:xfrm>
              <a:off x="7010400" y="2193721"/>
              <a:ext cx="331791" cy="4782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7287C2F-5B4D-19FF-E8B5-636FF72D5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3100" y="2379882"/>
              <a:ext cx="291954" cy="7718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BCFAAF-5B6D-F35D-4876-09BAFBF81154}"/>
                </a:ext>
              </a:extLst>
            </p:cNvPr>
            <p:cNvSpPr txBox="1"/>
            <p:nvPr/>
          </p:nvSpPr>
          <p:spPr>
            <a:xfrm>
              <a:off x="7446817" y="1864200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Overall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54667FC-3F8F-7E27-E578-27AF3297B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70688"/>
              </p:ext>
            </p:extLst>
          </p:nvPr>
        </p:nvGraphicFramePr>
        <p:xfrm>
          <a:off x="7033547" y="4351963"/>
          <a:ext cx="3806280" cy="77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380">
                  <a:extLst>
                    <a:ext uri="{9D8B030D-6E8A-4147-A177-3AD203B41FA5}">
                      <a16:colId xmlns:a16="http://schemas.microsoft.com/office/drawing/2014/main" val="3374074486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615078727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136360863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3649189253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854150580"/>
                    </a:ext>
                  </a:extLst>
                </a:gridCol>
              </a:tblGrid>
              <a:tr h="258318">
                <a:tc>
                  <a:txBody>
                    <a:bodyPr/>
                    <a:lstStyle/>
                    <a:p>
                      <a:pPr algn="ctr" fontAlgn="ctr"/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Threshold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F1 Score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Accuracy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Precision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Recall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Feature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solidFill>
                            <a:srgbClr val="C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Overall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0.22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0.71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0.61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0.65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879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855617A-571B-00EC-450D-A36F2EDD4473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 결과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(Case 4: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동탄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GT1 - 1)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58735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비교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성능이 높은 경우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122E6-0FB2-17D3-82C0-57848051A535}"/>
              </a:ext>
            </a:extLst>
          </p:cNvPr>
          <p:cNvSpPr txBox="1"/>
          <p:nvPr/>
        </p:nvSpPr>
        <p:spPr>
          <a:xfrm>
            <a:off x="6648450" y="5275682"/>
            <a:ext cx="5543550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 10.4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F1-score 0.99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높은 비정상 검출 성능 보임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CDC43-C817-FA6F-21C0-0D64DFB2E523}"/>
              </a:ext>
            </a:extLst>
          </p:cNvPr>
          <p:cNvSpPr txBox="1"/>
          <p:nvPr/>
        </p:nvSpPr>
        <p:spPr>
          <a:xfrm>
            <a:off x="4940230" y="5533630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Threshold:10.4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D6252-3AA9-D2F0-B9C7-CEAF60838A7D}"/>
              </a:ext>
            </a:extLst>
          </p:cNvPr>
          <p:cNvSpPr txBox="1"/>
          <p:nvPr/>
        </p:nvSpPr>
        <p:spPr>
          <a:xfrm>
            <a:off x="1307756" y="1720356"/>
            <a:ext cx="452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이용한 성능 평가 결과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: Case 5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대해 높은 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E196C-17F0-2D79-A3A6-FE937BD21A53}"/>
              </a:ext>
            </a:extLst>
          </p:cNvPr>
          <p:cNvSpPr txBox="1"/>
          <p:nvPr/>
        </p:nvSpPr>
        <p:spPr>
          <a:xfrm>
            <a:off x="10651778" y="3273887"/>
            <a:ext cx="857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Threshold:0.5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7E8BF5C-E7DC-A7C4-1619-EB220BB1328D}"/>
              </a:ext>
            </a:extLst>
          </p:cNvPr>
          <p:cNvGrpSpPr/>
          <p:nvPr/>
        </p:nvGrpSpPr>
        <p:grpSpPr>
          <a:xfrm>
            <a:off x="1088342" y="2114586"/>
            <a:ext cx="3960000" cy="2026144"/>
            <a:chOff x="1088342" y="2114586"/>
            <a:chExt cx="3960000" cy="202614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C29A1B-A2A1-AD29-B1C6-DC3BC3F17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0018" b="25214"/>
            <a:stretch/>
          </p:blipFill>
          <p:spPr>
            <a:xfrm>
              <a:off x="1088342" y="2292476"/>
              <a:ext cx="3960000" cy="18482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F3EA6-3D7B-1BA6-8BCD-CBE2CB77A634}"/>
                </a:ext>
              </a:extLst>
            </p:cNvPr>
            <p:cNvSpPr txBox="1"/>
            <p:nvPr/>
          </p:nvSpPr>
          <p:spPr>
            <a:xfrm>
              <a:off x="4067953" y="3755798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5BD5F5-4638-834D-7DFE-B80BCC600C66}"/>
                </a:ext>
              </a:extLst>
            </p:cNvPr>
            <p:cNvSpPr/>
            <p:nvPr/>
          </p:nvSpPr>
          <p:spPr>
            <a:xfrm>
              <a:off x="2823633" y="2392582"/>
              <a:ext cx="2180167" cy="1525368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23E0-36A9-D3F4-9B9E-3C81FA7ECB63}"/>
                </a:ext>
              </a:extLst>
            </p:cNvPr>
            <p:cNvSpPr txBox="1"/>
            <p:nvPr/>
          </p:nvSpPr>
          <p:spPr>
            <a:xfrm>
              <a:off x="1698548" y="2114586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 14: #2 GT INLET MANIFOLD STATIC PRESSURE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E3EBA2-D6F6-B07E-5108-64E90D754783}"/>
                </a:ext>
              </a:extLst>
            </p:cNvPr>
            <p:cNvSpPr txBox="1"/>
            <p:nvPr/>
          </p:nvSpPr>
          <p:spPr>
            <a:xfrm>
              <a:off x="3514712" y="2987496"/>
              <a:ext cx="1433984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</a:t>
              </a:r>
              <a:endPara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CBD36D-328D-FD18-3D59-A06EB274AB7D}"/>
                </a:ext>
              </a:extLst>
            </p:cNvPr>
            <p:cNvSpPr/>
            <p:nvPr/>
          </p:nvSpPr>
          <p:spPr>
            <a:xfrm>
              <a:off x="3690394" y="3057564"/>
              <a:ext cx="654951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B8FF0F-95E9-CA0B-C642-E92F2D0ACAC8}"/>
                </a:ext>
              </a:extLst>
            </p:cNvPr>
            <p:cNvSpPr/>
            <p:nvPr/>
          </p:nvSpPr>
          <p:spPr>
            <a:xfrm>
              <a:off x="3696745" y="3210354"/>
              <a:ext cx="648052" cy="45719"/>
            </a:xfrm>
            <a:prstGeom prst="rect">
              <a:avLst/>
            </a:prstGeom>
            <a:solidFill>
              <a:srgbClr val="E7A8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464B39-85E4-3440-9682-01D83E649416}"/>
              </a:ext>
            </a:extLst>
          </p:cNvPr>
          <p:cNvGrpSpPr/>
          <p:nvPr/>
        </p:nvGrpSpPr>
        <p:grpSpPr>
          <a:xfrm>
            <a:off x="1088342" y="4356163"/>
            <a:ext cx="3960000" cy="2048197"/>
            <a:chOff x="1088342" y="4356163"/>
            <a:chExt cx="3960000" cy="204819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B4CEB24-1C55-BE7C-EF0C-A61358685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4835"/>
            <a:stretch/>
          </p:blipFill>
          <p:spPr>
            <a:xfrm>
              <a:off x="1088342" y="4526484"/>
              <a:ext cx="3960000" cy="187787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7BDB6D-3B80-4029-A5B4-70AF2CBF10AC}"/>
                </a:ext>
              </a:extLst>
            </p:cNvPr>
            <p:cNvSpPr/>
            <p:nvPr/>
          </p:nvSpPr>
          <p:spPr>
            <a:xfrm>
              <a:off x="2823633" y="4622600"/>
              <a:ext cx="2169585" cy="1524200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F09D2-DFC2-42E8-D829-F3EB778A9268}"/>
                </a:ext>
              </a:extLst>
            </p:cNvPr>
            <p:cNvSpPr txBox="1"/>
            <p:nvPr/>
          </p:nvSpPr>
          <p:spPr>
            <a:xfrm>
              <a:off x="3227268" y="5805067"/>
              <a:ext cx="1747419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    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Threshold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BCCBD9-549E-A8DE-AFA7-D722961FE9C6}"/>
                </a:ext>
              </a:extLst>
            </p:cNvPr>
            <p:cNvSpPr/>
            <p:nvPr/>
          </p:nvSpPr>
          <p:spPr>
            <a:xfrm>
              <a:off x="3399059" y="5877398"/>
              <a:ext cx="654230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C9380D6-F877-68B2-7D9A-A4AF7753B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5288" y="6052858"/>
              <a:ext cx="609600" cy="635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B324F-BC2B-0D82-AD97-86DEB2A35A79}"/>
                </a:ext>
              </a:extLst>
            </p:cNvPr>
            <p:cNvSpPr txBox="1"/>
            <p:nvPr/>
          </p:nvSpPr>
          <p:spPr>
            <a:xfrm>
              <a:off x="3562074" y="4575765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6B83DD-BAB7-37BA-E3B9-10D4325733A4}"/>
                </a:ext>
              </a:extLst>
            </p:cNvPr>
            <p:cNvSpPr txBox="1"/>
            <p:nvPr/>
          </p:nvSpPr>
          <p:spPr>
            <a:xfrm>
              <a:off x="1595718" y="4356163"/>
              <a:ext cx="3293782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#2 GT INLET MANIFOLD STATIC PRESSURE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4388C9-AC38-0BE3-AEE1-FA4E827D8A72}"/>
              </a:ext>
            </a:extLst>
          </p:cNvPr>
          <p:cNvGrpSpPr/>
          <p:nvPr/>
        </p:nvGrpSpPr>
        <p:grpSpPr>
          <a:xfrm>
            <a:off x="6805314" y="1864200"/>
            <a:ext cx="3960000" cy="2107042"/>
            <a:chOff x="6805314" y="1864200"/>
            <a:chExt cx="3960000" cy="210704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3DE24F6-C4E4-CCE9-A074-C3BBC9B27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148"/>
            <a:stretch/>
          </p:blipFill>
          <p:spPr>
            <a:xfrm>
              <a:off x="6805314" y="2002042"/>
              <a:ext cx="3960000" cy="19692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55177E-DE1F-329D-FA1F-27ABAD08DE5E}"/>
                </a:ext>
              </a:extLst>
            </p:cNvPr>
            <p:cNvSpPr/>
            <p:nvPr/>
          </p:nvSpPr>
          <p:spPr>
            <a:xfrm>
              <a:off x="8514607" y="2133580"/>
              <a:ext cx="2177165" cy="1614052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FAD943-1DF6-2F0E-9E24-956B0DCF5CAA}"/>
                </a:ext>
              </a:extLst>
            </p:cNvPr>
            <p:cNvSpPr txBox="1"/>
            <p:nvPr/>
          </p:nvSpPr>
          <p:spPr>
            <a:xfrm>
              <a:off x="7141839" y="2183180"/>
              <a:ext cx="1841844" cy="41880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Anomaly</a:t>
              </a:r>
              <a:r>
                <a:rPr lang="ko-KR" altLang="en-US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Threshold</a:t>
              </a:r>
            </a:p>
            <a:p>
              <a:pPr>
                <a:lnSpc>
                  <a:spcPct val="150000"/>
                </a:lnSpc>
              </a:pPr>
              <a:endParaRPr lang="en-US" altLang="ko-KR" sz="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4E332CF-1F29-DCFF-88E1-D89A24643006}"/>
                </a:ext>
              </a:extLst>
            </p:cNvPr>
            <p:cNvSpPr/>
            <p:nvPr/>
          </p:nvSpPr>
          <p:spPr>
            <a:xfrm>
              <a:off x="7374672" y="2259598"/>
              <a:ext cx="513203" cy="50946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7287C2F-5B4D-19FF-E8B5-636FF72D5D00}"/>
                </a:ext>
              </a:extLst>
            </p:cNvPr>
            <p:cNvCxnSpPr>
              <a:cxnSpLocks/>
            </p:cNvCxnSpPr>
            <p:nvPr/>
          </p:nvCxnSpPr>
          <p:spPr>
            <a:xfrm>
              <a:off x="7389109" y="2439255"/>
              <a:ext cx="498766" cy="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BCFAAF-5B6D-F35D-4876-09BAFBF81154}"/>
                </a:ext>
              </a:extLst>
            </p:cNvPr>
            <p:cNvSpPr txBox="1"/>
            <p:nvPr/>
          </p:nvSpPr>
          <p:spPr>
            <a:xfrm>
              <a:off x="7446817" y="1864200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Overall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54667FC-3F8F-7E27-E578-27AF3297B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097153"/>
              </p:ext>
            </p:extLst>
          </p:nvPr>
        </p:nvGraphicFramePr>
        <p:xfrm>
          <a:off x="7033547" y="4351963"/>
          <a:ext cx="3806280" cy="77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380">
                  <a:extLst>
                    <a:ext uri="{9D8B030D-6E8A-4147-A177-3AD203B41FA5}">
                      <a16:colId xmlns:a16="http://schemas.microsoft.com/office/drawing/2014/main" val="3374074486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615078727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136360863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3649189253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854150580"/>
                    </a:ext>
                  </a:extLst>
                </a:gridCol>
              </a:tblGrid>
              <a:tr h="258318">
                <a:tc>
                  <a:txBody>
                    <a:bodyPr/>
                    <a:lstStyle/>
                    <a:p>
                      <a:pPr algn="ctr" fontAlgn="ctr"/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Threshold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F1 Score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Accuracy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Precision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Recall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Feature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10.4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rgbClr val="C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Overall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0.08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0.98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0.95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879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F02324-1025-07FB-7903-17CEA81AAF67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 결과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(Case 5: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동탄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GT1 - 2)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2952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비교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성능이 낮은 경우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122E6-0FB2-17D3-82C0-57848051A535}"/>
              </a:ext>
            </a:extLst>
          </p:cNvPr>
          <p:cNvSpPr txBox="1"/>
          <p:nvPr/>
        </p:nvSpPr>
        <p:spPr>
          <a:xfrm>
            <a:off x="6630636" y="5216302"/>
            <a:ext cx="5543550" cy="17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 8.92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 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F1-score 0.79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 검출 성능보다 과대평가 된 것으로 보임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이상 검출 성능이 낮은 원인</a:t>
            </a:r>
            <a:r>
              <a:rPr lang="en-US" altLang="ko-KR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: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설비 이상 보고서에는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No.6 EXHAUST GAS TEM</a:t>
            </a:r>
            <a:r>
              <a:rPr lang="en-US" altLang="ko-KR" sz="1000" dirty="0">
                <a:solidFill>
                  <a:srgbClr val="9176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값이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No.1 ~ 5 EXHAUST GAS TEMP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높게 나타남을 언급함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하지만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같은 현상이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 뿐만 아니라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기간에서도 나타나고 있어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기간의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큰 차이가 생기지 않음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CDC43-C817-FA6F-21C0-0D64DFB2E523}"/>
              </a:ext>
            </a:extLst>
          </p:cNvPr>
          <p:cNvSpPr txBox="1"/>
          <p:nvPr/>
        </p:nvSpPr>
        <p:spPr>
          <a:xfrm>
            <a:off x="4915119" y="5975486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 8.92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D6252-3AA9-D2F0-B9C7-CEAF60838A7D}"/>
              </a:ext>
            </a:extLst>
          </p:cNvPr>
          <p:cNvSpPr txBox="1"/>
          <p:nvPr/>
        </p:nvSpPr>
        <p:spPr>
          <a:xfrm>
            <a:off x="1307756" y="1720356"/>
            <a:ext cx="452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이용한 성능 평가 결과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Case 3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대해 낮은 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E196C-17F0-2D79-A3A6-FE937BD21A53}"/>
              </a:ext>
            </a:extLst>
          </p:cNvPr>
          <p:cNvSpPr txBox="1"/>
          <p:nvPr/>
        </p:nvSpPr>
        <p:spPr>
          <a:xfrm>
            <a:off x="10687050" y="3551031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Threshold:0.07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114EEA-E0CD-4E4D-E816-82F266C9BAD3}"/>
              </a:ext>
            </a:extLst>
          </p:cNvPr>
          <p:cNvGrpSpPr/>
          <p:nvPr/>
        </p:nvGrpSpPr>
        <p:grpSpPr>
          <a:xfrm>
            <a:off x="1087880" y="2114586"/>
            <a:ext cx="3960000" cy="2058571"/>
            <a:chOff x="1087880" y="2114586"/>
            <a:chExt cx="3960000" cy="205857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5718DA9-0135-1CA5-7A98-7545D0135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 b="24998"/>
            <a:stretch/>
          </p:blipFill>
          <p:spPr>
            <a:xfrm>
              <a:off x="1087880" y="2264170"/>
              <a:ext cx="3960000" cy="190898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F3EA6-3D7B-1BA6-8BCD-CBE2CB77A634}"/>
                </a:ext>
              </a:extLst>
            </p:cNvPr>
            <p:cNvSpPr txBox="1"/>
            <p:nvPr/>
          </p:nvSpPr>
          <p:spPr>
            <a:xfrm>
              <a:off x="2512072" y="3779989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5BD5F5-4638-834D-7DFE-B80BCC600C66}"/>
                </a:ext>
              </a:extLst>
            </p:cNvPr>
            <p:cNvSpPr/>
            <p:nvPr/>
          </p:nvSpPr>
          <p:spPr>
            <a:xfrm>
              <a:off x="2184400" y="2392581"/>
              <a:ext cx="2827867" cy="1602852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23E0-36A9-D3F4-9B9E-3C81FA7ECB63}"/>
                </a:ext>
              </a:extLst>
            </p:cNvPr>
            <p:cNvSpPr txBox="1"/>
            <p:nvPr/>
          </p:nvSpPr>
          <p:spPr>
            <a:xfrm>
              <a:off x="1698548" y="2114586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 50: 12GT No.6 EXHAUST GAS TEMP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E3EBA2-D6F6-B07E-5108-64E90D754783}"/>
                </a:ext>
              </a:extLst>
            </p:cNvPr>
            <p:cNvSpPr txBox="1"/>
            <p:nvPr/>
          </p:nvSpPr>
          <p:spPr>
            <a:xfrm>
              <a:off x="3329632" y="3611114"/>
              <a:ext cx="1629716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</a:t>
              </a:r>
              <a:endPara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CBD36D-328D-FD18-3D59-A06EB274AB7D}"/>
                </a:ext>
              </a:extLst>
            </p:cNvPr>
            <p:cNvSpPr/>
            <p:nvPr/>
          </p:nvSpPr>
          <p:spPr>
            <a:xfrm>
              <a:off x="3589984" y="3681182"/>
              <a:ext cx="654951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B8FF0F-95E9-CA0B-C642-E92F2D0ACAC8}"/>
                </a:ext>
              </a:extLst>
            </p:cNvPr>
            <p:cNvSpPr/>
            <p:nvPr/>
          </p:nvSpPr>
          <p:spPr>
            <a:xfrm>
              <a:off x="3596335" y="3833972"/>
              <a:ext cx="648052" cy="45719"/>
            </a:xfrm>
            <a:prstGeom prst="rect">
              <a:avLst/>
            </a:prstGeom>
            <a:solidFill>
              <a:srgbClr val="E7A8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C4B4B5-7E58-2642-E8C5-9FB62EE667A9}"/>
              </a:ext>
            </a:extLst>
          </p:cNvPr>
          <p:cNvGrpSpPr/>
          <p:nvPr/>
        </p:nvGrpSpPr>
        <p:grpSpPr>
          <a:xfrm>
            <a:off x="1043800" y="4364630"/>
            <a:ext cx="3960000" cy="2047920"/>
            <a:chOff x="1043800" y="4364630"/>
            <a:chExt cx="3960000" cy="204792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990319B-D71B-0A99-5882-29BF0252F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" t="74790" r="-100" b="2"/>
            <a:stretch/>
          </p:blipFill>
          <p:spPr>
            <a:xfrm>
              <a:off x="1043800" y="4487779"/>
              <a:ext cx="3960000" cy="192477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7BDB6D-3B80-4029-A5B4-70AF2CBF10AC}"/>
                </a:ext>
              </a:extLst>
            </p:cNvPr>
            <p:cNvSpPr/>
            <p:nvPr/>
          </p:nvSpPr>
          <p:spPr>
            <a:xfrm>
              <a:off x="2133599" y="4622600"/>
              <a:ext cx="2825749" cy="1591933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F09D2-DFC2-42E8-D829-F3EB778A9268}"/>
                </a:ext>
              </a:extLst>
            </p:cNvPr>
            <p:cNvSpPr txBox="1"/>
            <p:nvPr/>
          </p:nvSpPr>
          <p:spPr>
            <a:xfrm>
              <a:off x="3021432" y="4667109"/>
              <a:ext cx="1927264" cy="3442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                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  Threshold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BCCBD9-549E-A8DE-AFA7-D722961FE9C6}"/>
                </a:ext>
              </a:extLst>
            </p:cNvPr>
            <p:cNvSpPr/>
            <p:nvPr/>
          </p:nvSpPr>
          <p:spPr>
            <a:xfrm>
              <a:off x="3244025" y="4739440"/>
              <a:ext cx="654230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C9380D6-F877-68B2-7D9A-A4AF7753B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0254" y="4914900"/>
              <a:ext cx="609600" cy="635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B324F-BC2B-0D82-AD97-86DEB2A35A79}"/>
                </a:ext>
              </a:extLst>
            </p:cNvPr>
            <p:cNvSpPr txBox="1"/>
            <p:nvPr/>
          </p:nvSpPr>
          <p:spPr>
            <a:xfrm>
              <a:off x="4379928" y="5047569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6B83DD-BAB7-37BA-E3B9-10D4325733A4}"/>
                </a:ext>
              </a:extLst>
            </p:cNvPr>
            <p:cNvSpPr txBox="1"/>
            <p:nvPr/>
          </p:nvSpPr>
          <p:spPr>
            <a:xfrm>
              <a:off x="1515282" y="4364630"/>
              <a:ext cx="3293782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12GT No.6 EXHAUST GAS TEMP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DB1ABC9-20FE-DFEB-C9B0-961BF355EB90}"/>
              </a:ext>
            </a:extLst>
          </p:cNvPr>
          <p:cNvGrpSpPr/>
          <p:nvPr/>
        </p:nvGrpSpPr>
        <p:grpSpPr>
          <a:xfrm>
            <a:off x="6775665" y="1870550"/>
            <a:ext cx="3960000" cy="2124883"/>
            <a:chOff x="6775665" y="1870550"/>
            <a:chExt cx="3960000" cy="2124883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CA1280DE-E2F5-D9F1-420F-CD3C7726B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202"/>
            <a:stretch/>
          </p:blipFill>
          <p:spPr>
            <a:xfrm>
              <a:off x="6775665" y="2008484"/>
              <a:ext cx="3960000" cy="198694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55177E-DE1F-329D-FA1F-27ABAD08DE5E}"/>
                </a:ext>
              </a:extLst>
            </p:cNvPr>
            <p:cNvSpPr/>
            <p:nvPr/>
          </p:nvSpPr>
          <p:spPr>
            <a:xfrm>
              <a:off x="7914904" y="2127461"/>
              <a:ext cx="2778410" cy="1631079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FAD943-1DF6-2F0E-9E24-956B0DCF5CAA}"/>
                </a:ext>
              </a:extLst>
            </p:cNvPr>
            <p:cNvSpPr txBox="1"/>
            <p:nvPr/>
          </p:nvSpPr>
          <p:spPr>
            <a:xfrm>
              <a:off x="8785314" y="2169229"/>
              <a:ext cx="1901736" cy="41880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Anomaly</a:t>
              </a:r>
              <a:r>
                <a:rPr lang="ko-KR" altLang="en-US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Threshold</a:t>
              </a:r>
            </a:p>
            <a:p>
              <a:pPr>
                <a:lnSpc>
                  <a:spcPct val="150000"/>
                </a:lnSpc>
              </a:pPr>
              <a:endParaRPr lang="en-US" altLang="ko-KR" sz="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4E332CF-1F29-DCFF-88E1-D89A24643006}"/>
                </a:ext>
              </a:extLst>
            </p:cNvPr>
            <p:cNvSpPr/>
            <p:nvPr/>
          </p:nvSpPr>
          <p:spPr>
            <a:xfrm>
              <a:off x="9018147" y="2245647"/>
              <a:ext cx="513203" cy="50946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7287C2F-5B4D-19FF-E8B5-636FF72D5D00}"/>
                </a:ext>
              </a:extLst>
            </p:cNvPr>
            <p:cNvCxnSpPr>
              <a:cxnSpLocks/>
            </p:cNvCxnSpPr>
            <p:nvPr/>
          </p:nvCxnSpPr>
          <p:spPr>
            <a:xfrm>
              <a:off x="9032584" y="2425304"/>
              <a:ext cx="498766" cy="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BCFAAF-5B6D-F35D-4876-09BAFBF81154}"/>
                </a:ext>
              </a:extLst>
            </p:cNvPr>
            <p:cNvSpPr txBox="1"/>
            <p:nvPr/>
          </p:nvSpPr>
          <p:spPr>
            <a:xfrm>
              <a:off x="7446817" y="1870550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Overall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54667FC-3F8F-7E27-E578-27AF3297B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3042"/>
              </p:ext>
            </p:extLst>
          </p:nvPr>
        </p:nvGraphicFramePr>
        <p:xfrm>
          <a:off x="7033547" y="4351963"/>
          <a:ext cx="3806280" cy="77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380">
                  <a:extLst>
                    <a:ext uri="{9D8B030D-6E8A-4147-A177-3AD203B41FA5}">
                      <a16:colId xmlns:a16="http://schemas.microsoft.com/office/drawing/2014/main" val="3374074486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615078727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136360863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3649189253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854150580"/>
                    </a:ext>
                  </a:extLst>
                </a:gridCol>
              </a:tblGrid>
              <a:tr h="258318">
                <a:tc>
                  <a:txBody>
                    <a:bodyPr/>
                    <a:lstStyle/>
                    <a:p>
                      <a:pPr algn="ctr" fontAlgn="ctr"/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Threshold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F1 Score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Accuracy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Precision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Recall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Feature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8.92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rgbClr val="C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Overall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0.90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879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61D9E94-DE6D-DCD8-6AA4-EE14557580B3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 결과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(Case 3: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양주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GT2 - 2)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7374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비교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성능이 낮은 경우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122E6-0FB2-17D3-82C0-57848051A535}"/>
              </a:ext>
            </a:extLst>
          </p:cNvPr>
          <p:cNvSpPr txBox="1"/>
          <p:nvPr/>
        </p:nvSpPr>
        <p:spPr>
          <a:xfrm>
            <a:off x="6629661" y="5213052"/>
            <a:ext cx="5543550" cy="17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F1-score 0.5.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낮은 비정상 검출 성능 보임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이상 검출 성능이 낮은 원인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설비 이상 보고서에는 Fuel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Gas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Main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PCV-B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Demand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Position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편차가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구간 대비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 최대 약 0.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% 상승한 것을 언급함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하지만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Train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데이터 구간에서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 대비 최대 약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0.2%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상승한 구간이 있어 이 범위의 상승은 이상치로 잘 검출되지 않음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6CDC43-C817-FA6F-21C0-0D64DFB2E523}"/>
              </a:ext>
            </a:extLst>
          </p:cNvPr>
          <p:cNvSpPr txBox="1"/>
          <p:nvPr/>
        </p:nvSpPr>
        <p:spPr>
          <a:xfrm>
            <a:off x="4961126" y="5806500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 0.03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D6252-3AA9-D2F0-B9C7-CEAF60838A7D}"/>
              </a:ext>
            </a:extLst>
          </p:cNvPr>
          <p:cNvSpPr txBox="1"/>
          <p:nvPr/>
        </p:nvSpPr>
        <p:spPr>
          <a:xfrm>
            <a:off x="1307756" y="1720356"/>
            <a:ext cx="452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이용한 성능 평가 결과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Case 6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대해 낮은 성능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E196C-17F0-2D79-A3A6-FE937BD21A53}"/>
              </a:ext>
            </a:extLst>
          </p:cNvPr>
          <p:cNvSpPr txBox="1"/>
          <p:nvPr/>
        </p:nvSpPr>
        <p:spPr>
          <a:xfrm>
            <a:off x="10748380" y="3015444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Threshold: 0.12</a:t>
            </a:r>
            <a:endParaRPr lang="ko-KR" altLang="en-US" sz="800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1458E58-360D-2A64-9290-1B37FA2A5FF6}"/>
              </a:ext>
            </a:extLst>
          </p:cNvPr>
          <p:cNvGrpSpPr/>
          <p:nvPr/>
        </p:nvGrpSpPr>
        <p:grpSpPr>
          <a:xfrm>
            <a:off x="1043800" y="2114586"/>
            <a:ext cx="3960000" cy="2023021"/>
            <a:chOff x="1043800" y="2114586"/>
            <a:chExt cx="3960000" cy="2023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ABB790E-E1B0-D50B-B18D-8893050F9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892" b="25292"/>
            <a:stretch/>
          </p:blipFill>
          <p:spPr>
            <a:xfrm>
              <a:off x="1043800" y="2273309"/>
              <a:ext cx="3960000" cy="186429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F3EA6-3D7B-1BA6-8BCD-CBE2CB77A634}"/>
                </a:ext>
              </a:extLst>
            </p:cNvPr>
            <p:cNvSpPr txBox="1"/>
            <p:nvPr/>
          </p:nvSpPr>
          <p:spPr>
            <a:xfrm>
              <a:off x="3930373" y="2365319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5BD5F5-4638-834D-7DFE-B80BCC600C66}"/>
                </a:ext>
              </a:extLst>
            </p:cNvPr>
            <p:cNvSpPr/>
            <p:nvPr/>
          </p:nvSpPr>
          <p:spPr>
            <a:xfrm>
              <a:off x="3721099" y="2376803"/>
              <a:ext cx="1257301" cy="1552106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23E0-36A9-D3F4-9B9E-3C81FA7ECB63}"/>
                </a:ext>
              </a:extLst>
            </p:cNvPr>
            <p:cNvSpPr txBox="1"/>
            <p:nvPr/>
          </p:nvSpPr>
          <p:spPr>
            <a:xfrm>
              <a:off x="1698548" y="2114586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 7: #2 GT INLET MANIFOLD STATIC PRESSURE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E3EBA2-D6F6-B07E-5108-64E90D754783}"/>
                </a:ext>
              </a:extLst>
            </p:cNvPr>
            <p:cNvSpPr txBox="1"/>
            <p:nvPr/>
          </p:nvSpPr>
          <p:spPr>
            <a:xfrm>
              <a:off x="1414900" y="2408209"/>
              <a:ext cx="1433984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</a:t>
              </a:r>
              <a:endPara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8CBD36D-328D-FD18-3D59-A06EB274AB7D}"/>
                </a:ext>
              </a:extLst>
            </p:cNvPr>
            <p:cNvSpPr/>
            <p:nvPr/>
          </p:nvSpPr>
          <p:spPr>
            <a:xfrm>
              <a:off x="1590582" y="2478277"/>
              <a:ext cx="654951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FB8FF0F-95E9-CA0B-C642-E92F2D0ACAC8}"/>
                </a:ext>
              </a:extLst>
            </p:cNvPr>
            <p:cNvSpPr/>
            <p:nvPr/>
          </p:nvSpPr>
          <p:spPr>
            <a:xfrm>
              <a:off x="1596933" y="2631067"/>
              <a:ext cx="648052" cy="45719"/>
            </a:xfrm>
            <a:prstGeom prst="rect">
              <a:avLst/>
            </a:prstGeom>
            <a:solidFill>
              <a:srgbClr val="E7A8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BEAAA0-1B5B-5BDC-C96F-DE8991CB7ACD}"/>
              </a:ext>
            </a:extLst>
          </p:cNvPr>
          <p:cNvGrpSpPr/>
          <p:nvPr/>
        </p:nvGrpSpPr>
        <p:grpSpPr>
          <a:xfrm>
            <a:off x="1043800" y="4356163"/>
            <a:ext cx="3960000" cy="2064422"/>
            <a:chOff x="1043800" y="4356163"/>
            <a:chExt cx="3960000" cy="206442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7A78286-67D0-97A4-B5A9-115D4201B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838"/>
            <a:stretch/>
          </p:blipFill>
          <p:spPr>
            <a:xfrm>
              <a:off x="1043800" y="4530307"/>
              <a:ext cx="3960000" cy="189027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7BDB6D-3B80-4029-A5B4-70AF2CBF10AC}"/>
                </a:ext>
              </a:extLst>
            </p:cNvPr>
            <p:cNvSpPr/>
            <p:nvPr/>
          </p:nvSpPr>
          <p:spPr>
            <a:xfrm>
              <a:off x="3725334" y="4620887"/>
              <a:ext cx="1242047" cy="1555545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2F09D2-DFC2-42E8-D829-F3EB778A9268}"/>
                </a:ext>
              </a:extLst>
            </p:cNvPr>
            <p:cNvSpPr txBox="1"/>
            <p:nvPr/>
          </p:nvSpPr>
          <p:spPr>
            <a:xfrm>
              <a:off x="1414900" y="4663411"/>
              <a:ext cx="1747419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    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Threshold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BCCBD9-549E-A8DE-AFA7-D722961FE9C6}"/>
                </a:ext>
              </a:extLst>
            </p:cNvPr>
            <p:cNvSpPr/>
            <p:nvPr/>
          </p:nvSpPr>
          <p:spPr>
            <a:xfrm>
              <a:off x="1586691" y="4735742"/>
              <a:ext cx="654230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C9380D6-F877-68B2-7D9A-A4AF7753B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920" y="4911202"/>
              <a:ext cx="609600" cy="635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D0B324F-BC2B-0D82-AD97-86DEB2A35A79}"/>
                </a:ext>
              </a:extLst>
            </p:cNvPr>
            <p:cNvSpPr txBox="1"/>
            <p:nvPr/>
          </p:nvSpPr>
          <p:spPr>
            <a:xfrm>
              <a:off x="3871108" y="4635766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6B83DD-BAB7-37BA-E3B9-10D4325733A4}"/>
                </a:ext>
              </a:extLst>
            </p:cNvPr>
            <p:cNvSpPr txBox="1"/>
            <p:nvPr/>
          </p:nvSpPr>
          <p:spPr>
            <a:xfrm>
              <a:off x="1595718" y="4356163"/>
              <a:ext cx="3293782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#2 GT INLET MANIFOLD STATIC PRESSURE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F445C7-B0C2-9620-9774-83A589D74289}"/>
              </a:ext>
            </a:extLst>
          </p:cNvPr>
          <p:cNvGrpSpPr/>
          <p:nvPr/>
        </p:nvGrpSpPr>
        <p:grpSpPr>
          <a:xfrm>
            <a:off x="6788380" y="1864200"/>
            <a:ext cx="3960000" cy="2098200"/>
            <a:chOff x="6788380" y="1864200"/>
            <a:chExt cx="3960000" cy="20982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C10BFD2-E5A1-51F2-CC8F-E83F0A35B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0254"/>
            <a:stretch/>
          </p:blipFill>
          <p:spPr>
            <a:xfrm>
              <a:off x="6788380" y="2002245"/>
              <a:ext cx="3960000" cy="196015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55177E-DE1F-329D-FA1F-27ABAD08DE5E}"/>
                </a:ext>
              </a:extLst>
            </p:cNvPr>
            <p:cNvSpPr/>
            <p:nvPr/>
          </p:nvSpPr>
          <p:spPr>
            <a:xfrm>
              <a:off x="9465733" y="2114886"/>
              <a:ext cx="1243854" cy="1635848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FAD943-1DF6-2F0E-9E24-956B0DCF5CAA}"/>
                </a:ext>
              </a:extLst>
            </p:cNvPr>
            <p:cNvSpPr txBox="1"/>
            <p:nvPr/>
          </p:nvSpPr>
          <p:spPr>
            <a:xfrm>
              <a:off x="7194012" y="2169229"/>
              <a:ext cx="1872798" cy="41880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Anomaly</a:t>
              </a:r>
              <a:r>
                <a:rPr lang="ko-KR" altLang="en-US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Threshold</a:t>
              </a:r>
            </a:p>
            <a:p>
              <a:pPr>
                <a:lnSpc>
                  <a:spcPct val="150000"/>
                </a:lnSpc>
              </a:pPr>
              <a:endParaRPr lang="en-US" altLang="ko-KR" sz="2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4E332CF-1F29-DCFF-88E1-D89A24643006}"/>
                </a:ext>
              </a:extLst>
            </p:cNvPr>
            <p:cNvSpPr/>
            <p:nvPr/>
          </p:nvSpPr>
          <p:spPr>
            <a:xfrm>
              <a:off x="7426845" y="2245647"/>
              <a:ext cx="513203" cy="50946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7287C2F-5B4D-19FF-E8B5-636FF72D5D00}"/>
                </a:ext>
              </a:extLst>
            </p:cNvPr>
            <p:cNvCxnSpPr>
              <a:cxnSpLocks/>
            </p:cNvCxnSpPr>
            <p:nvPr/>
          </p:nvCxnSpPr>
          <p:spPr>
            <a:xfrm>
              <a:off x="7441282" y="2425304"/>
              <a:ext cx="498766" cy="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BCFAAF-5B6D-F35D-4876-09BAFBF81154}"/>
                </a:ext>
              </a:extLst>
            </p:cNvPr>
            <p:cNvSpPr txBox="1"/>
            <p:nvPr/>
          </p:nvSpPr>
          <p:spPr>
            <a:xfrm>
              <a:off x="7446817" y="1864200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Score: Overall</a:t>
              </a:r>
              <a:endPara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A54667FC-3F8F-7E27-E578-27AF3297B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31271"/>
              </p:ext>
            </p:extLst>
          </p:nvPr>
        </p:nvGraphicFramePr>
        <p:xfrm>
          <a:off x="7033547" y="4351963"/>
          <a:ext cx="3806280" cy="774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380">
                  <a:extLst>
                    <a:ext uri="{9D8B030D-6E8A-4147-A177-3AD203B41FA5}">
                      <a16:colId xmlns:a16="http://schemas.microsoft.com/office/drawing/2014/main" val="3374074486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615078727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136360863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3649189253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634380">
                  <a:extLst>
                    <a:ext uri="{9D8B030D-6E8A-4147-A177-3AD203B41FA5}">
                      <a16:colId xmlns:a16="http://schemas.microsoft.com/office/drawing/2014/main" val="854150580"/>
                    </a:ext>
                  </a:extLst>
                </a:gridCol>
              </a:tblGrid>
              <a:tr h="258318">
                <a:tc>
                  <a:txBody>
                    <a:bodyPr/>
                    <a:lstStyle/>
                    <a:p>
                      <a:pPr algn="ctr" fontAlgn="ctr"/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Threshold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F1 Score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Accuracy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Precision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dirty="0">
                          <a:solidFill>
                            <a:schemeClr val="tx1"/>
                          </a:solidFill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Recall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Feature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0.03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solidFill>
                            <a:srgbClr val="C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0.50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0.61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0.44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0.58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25831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Noto Sans CJK KR Bold" panose="020B0800000000000000" pitchFamily="34" charset="-127"/>
                          <a:ea typeface="Noto Sans CJK KR Bold" panose="020B0800000000000000" pitchFamily="34" charset="-127"/>
                        </a:rPr>
                        <a:t>Overall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0.12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0.72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0.80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0.67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0.76</a:t>
                      </a:r>
                    </a:p>
                  </a:txBody>
                  <a:tcPr marL="50800" marR="50800" marT="25400" marB="25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8879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BA10B2-5A49-C4BE-2BC1-3A38F1DB71EB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 결과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(Case 6: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양주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GT1)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90652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3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①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CBCF9-C512-2A9E-F328-2431C5916E14}"/>
              </a:ext>
            </a:extLst>
          </p:cNvPr>
          <p:cNvSpPr txBox="1"/>
          <p:nvPr/>
        </p:nvSpPr>
        <p:spPr>
          <a:xfrm>
            <a:off x="7201124" y="3544231"/>
            <a:ext cx="4755044" cy="1320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①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센서 이상 보고서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n-US" altLang="ko-KR" sz="1400" dirty="0">
                <a:solidFill>
                  <a:srgbClr val="9176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No.6 EXHAUST GAS TEMP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값이 </a:t>
            </a:r>
            <a:b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No.1 ~ 5 EXHAUST GAS TEMP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높게 나타남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EA7B15-0FB0-F78D-2DE4-20702862C618}"/>
              </a:ext>
            </a:extLst>
          </p:cNvPr>
          <p:cNvGraphicFramePr>
            <a:graphicFrameLocks noGrp="1"/>
          </p:cNvGraphicFramePr>
          <p:nvPr/>
        </p:nvGraphicFramePr>
        <p:xfrm>
          <a:off x="1171895" y="1845101"/>
          <a:ext cx="8235938" cy="6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38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Data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이상 원인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학습 구간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정상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비정상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GT2-2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COMBUSTION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2020-11-01 ~ 2022-01-28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2023-02-01 ~ 2023-03-02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2023-05-09 ~ 2023-08-30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5B7F64D8-E201-EF7B-7530-8CDEB3420478}"/>
              </a:ext>
            </a:extLst>
          </p:cNvPr>
          <p:cNvGrpSpPr/>
          <p:nvPr/>
        </p:nvGrpSpPr>
        <p:grpSpPr>
          <a:xfrm>
            <a:off x="1148491" y="3544231"/>
            <a:ext cx="5400000" cy="3038484"/>
            <a:chOff x="1148491" y="3544231"/>
            <a:chExt cx="5400000" cy="303848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C6E072-6E92-8C2C-B9D8-4FD1D278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8491" y="3544231"/>
              <a:ext cx="5400000" cy="3038484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D4DF2D5-553E-59B7-26F7-2ABF71443CEC}"/>
                </a:ext>
              </a:extLst>
            </p:cNvPr>
            <p:cNvGrpSpPr/>
            <p:nvPr/>
          </p:nvGrpSpPr>
          <p:grpSpPr>
            <a:xfrm>
              <a:off x="2495775" y="4347791"/>
              <a:ext cx="410036" cy="366336"/>
              <a:chOff x="1772694" y="4235787"/>
              <a:chExt cx="496936" cy="506261"/>
            </a:xfrm>
          </p:grpSpPr>
          <p:sp>
            <p:nvSpPr>
              <p:cNvPr id="9" name="화살표: 아래쪽 8">
                <a:extLst>
                  <a:ext uri="{FF2B5EF4-FFF2-40B4-BE49-F238E27FC236}">
                    <a16:creationId xmlns:a16="http://schemas.microsoft.com/office/drawing/2014/main" id="{A9074038-8357-D9A8-0FFC-BB804AA6411F}"/>
                  </a:ext>
                </a:extLst>
              </p:cNvPr>
              <p:cNvSpPr/>
              <p:nvPr/>
            </p:nvSpPr>
            <p:spPr>
              <a:xfrm>
                <a:off x="1772694" y="4264653"/>
                <a:ext cx="496936" cy="477395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9F5C7F-8F3B-B056-96E4-D8A572FEB7DD}"/>
                  </a:ext>
                </a:extLst>
              </p:cNvPr>
              <p:cNvSpPr txBox="1"/>
              <p:nvPr/>
            </p:nvSpPr>
            <p:spPr>
              <a:xfrm>
                <a:off x="1813414" y="4235787"/>
                <a:ext cx="41549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/>
                  <a:t>①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D52F471-201D-9169-61C8-D44C2BB5B86E}"/>
                </a:ext>
              </a:extLst>
            </p:cNvPr>
            <p:cNvGrpSpPr/>
            <p:nvPr/>
          </p:nvGrpSpPr>
          <p:grpSpPr>
            <a:xfrm>
              <a:off x="5122084" y="3876040"/>
              <a:ext cx="410036" cy="345448"/>
              <a:chOff x="1925905" y="3851842"/>
              <a:chExt cx="496936" cy="477397"/>
            </a:xfrm>
          </p:grpSpPr>
          <p:sp>
            <p:nvSpPr>
              <p:cNvPr id="15" name="화살표: 아래쪽 14">
                <a:extLst>
                  <a:ext uri="{FF2B5EF4-FFF2-40B4-BE49-F238E27FC236}">
                    <a16:creationId xmlns:a16="http://schemas.microsoft.com/office/drawing/2014/main" id="{EA0F35D7-CE43-97FE-17D4-D61AEEADF5BF}"/>
                  </a:ext>
                </a:extLst>
              </p:cNvPr>
              <p:cNvSpPr/>
              <p:nvPr/>
            </p:nvSpPr>
            <p:spPr>
              <a:xfrm>
                <a:off x="1925905" y="3851842"/>
                <a:ext cx="496936" cy="477397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24B8A-6E94-FA64-18AB-085A6C00F741}"/>
                  </a:ext>
                </a:extLst>
              </p:cNvPr>
              <p:cNvSpPr txBox="1"/>
              <p:nvPr/>
            </p:nvSpPr>
            <p:spPr>
              <a:xfrm>
                <a:off x="1973488" y="3870734"/>
                <a:ext cx="415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①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1C54864-78EF-300F-4AA8-DEE2749ABA67}"/>
              </a:ext>
            </a:extLst>
          </p:cNvPr>
          <p:cNvSpPr txBox="1"/>
          <p:nvPr/>
        </p:nvSpPr>
        <p:spPr>
          <a:xfrm>
            <a:off x="1261103" y="2847872"/>
            <a:ext cx="4157538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(2023-05-26 12:00:00 ~ 23:00:00)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6A96256-7C09-FC31-C67B-AFC8B6F5A1EF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3</a:t>
            </a:r>
          </a:p>
        </p:txBody>
      </p:sp>
    </p:spTree>
    <p:extLst>
      <p:ext uri="{BB962C8B-B14F-4D97-AF65-F5344CB8AC3E}">
        <p14:creationId xmlns:p14="http://schemas.microsoft.com/office/powerpoint/2010/main" val="100528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3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①</a:t>
            </a:r>
            <a:endParaRPr lang="ko-KR" altLang="en-US" sz="16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EA7B15-0FB0-F78D-2DE4-20702862C618}"/>
              </a:ext>
            </a:extLst>
          </p:cNvPr>
          <p:cNvGraphicFramePr>
            <a:graphicFrameLocks noGrp="1"/>
          </p:cNvGraphicFramePr>
          <p:nvPr/>
        </p:nvGraphicFramePr>
        <p:xfrm>
          <a:off x="1171895" y="1845101"/>
          <a:ext cx="8235938" cy="6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38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Data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이상 원인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학습 구간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정상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비정상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GT2-2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COMBUSTION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2020-11-01 ~ 2022-01-28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2023-02-01 ~ 2023-03-02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2023-05-09 ~ 2023-08-30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EEADE95C-412E-B089-32DD-87A3C16EFD9A}"/>
              </a:ext>
            </a:extLst>
          </p:cNvPr>
          <p:cNvGrpSpPr/>
          <p:nvPr/>
        </p:nvGrpSpPr>
        <p:grpSpPr>
          <a:xfrm>
            <a:off x="983621" y="3431142"/>
            <a:ext cx="4680000" cy="2633353"/>
            <a:chOff x="983621" y="3431142"/>
            <a:chExt cx="4680000" cy="263335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C6E072-6E92-8C2C-B9D8-4FD1D278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621" y="3431142"/>
              <a:ext cx="4680000" cy="2633353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D4DF2D5-553E-59B7-26F7-2ABF71443CEC}"/>
                </a:ext>
              </a:extLst>
            </p:cNvPr>
            <p:cNvGrpSpPr/>
            <p:nvPr/>
          </p:nvGrpSpPr>
          <p:grpSpPr>
            <a:xfrm>
              <a:off x="2116203" y="3919252"/>
              <a:ext cx="496936" cy="477397"/>
              <a:chOff x="1925905" y="3851842"/>
              <a:chExt cx="496936" cy="477397"/>
            </a:xfrm>
          </p:grpSpPr>
          <p:sp>
            <p:nvSpPr>
              <p:cNvPr id="9" name="화살표: 아래쪽 8">
                <a:extLst>
                  <a:ext uri="{FF2B5EF4-FFF2-40B4-BE49-F238E27FC236}">
                    <a16:creationId xmlns:a16="http://schemas.microsoft.com/office/drawing/2014/main" id="{A9074038-8357-D9A8-0FFC-BB804AA6411F}"/>
                  </a:ext>
                </a:extLst>
              </p:cNvPr>
              <p:cNvSpPr/>
              <p:nvPr/>
            </p:nvSpPr>
            <p:spPr>
              <a:xfrm>
                <a:off x="1925905" y="3851842"/>
                <a:ext cx="496936" cy="477397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9F5C7F-8F3B-B056-96E4-D8A572FEB7DD}"/>
                  </a:ext>
                </a:extLst>
              </p:cNvPr>
              <p:cNvSpPr txBox="1"/>
              <p:nvPr/>
            </p:nvSpPr>
            <p:spPr>
              <a:xfrm>
                <a:off x="1973488" y="3870734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①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D52F471-201D-9169-61C8-D44C2BB5B86E}"/>
                </a:ext>
              </a:extLst>
            </p:cNvPr>
            <p:cNvGrpSpPr/>
            <p:nvPr/>
          </p:nvGrpSpPr>
          <p:grpSpPr>
            <a:xfrm>
              <a:off x="4405359" y="3763585"/>
              <a:ext cx="420641" cy="294267"/>
              <a:chOff x="1925905" y="3851842"/>
              <a:chExt cx="496936" cy="477397"/>
            </a:xfrm>
          </p:grpSpPr>
          <p:sp>
            <p:nvSpPr>
              <p:cNvPr id="15" name="화살표: 아래쪽 14">
                <a:extLst>
                  <a:ext uri="{FF2B5EF4-FFF2-40B4-BE49-F238E27FC236}">
                    <a16:creationId xmlns:a16="http://schemas.microsoft.com/office/drawing/2014/main" id="{EA0F35D7-CE43-97FE-17D4-D61AEEADF5BF}"/>
                  </a:ext>
                </a:extLst>
              </p:cNvPr>
              <p:cNvSpPr/>
              <p:nvPr/>
            </p:nvSpPr>
            <p:spPr>
              <a:xfrm>
                <a:off x="1925905" y="3851842"/>
                <a:ext cx="496936" cy="477397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24B8A-6E94-FA64-18AB-085A6C00F741}"/>
                  </a:ext>
                </a:extLst>
              </p:cNvPr>
              <p:cNvSpPr txBox="1"/>
              <p:nvPr/>
            </p:nvSpPr>
            <p:spPr>
              <a:xfrm>
                <a:off x="1973488" y="3870734"/>
                <a:ext cx="41549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/>
                  <a:t>①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519812-B2E3-1DE9-7832-6103089DF22A}"/>
              </a:ext>
            </a:extLst>
          </p:cNvPr>
          <p:cNvGrpSpPr/>
          <p:nvPr/>
        </p:nvGrpSpPr>
        <p:grpSpPr>
          <a:xfrm>
            <a:off x="6369383" y="3431142"/>
            <a:ext cx="4680000" cy="2633353"/>
            <a:chOff x="6369383" y="3431142"/>
            <a:chExt cx="4680000" cy="26333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2A854E-01D5-E7CD-B362-8821B76CB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383" y="3431142"/>
              <a:ext cx="4680000" cy="2633353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D8DAD58-9315-FCA1-3627-7CD6F6D1F129}"/>
                </a:ext>
              </a:extLst>
            </p:cNvPr>
            <p:cNvGrpSpPr/>
            <p:nvPr/>
          </p:nvGrpSpPr>
          <p:grpSpPr>
            <a:xfrm>
              <a:off x="7519139" y="4139059"/>
              <a:ext cx="496936" cy="477397"/>
              <a:chOff x="1925905" y="3851842"/>
              <a:chExt cx="496936" cy="477397"/>
            </a:xfrm>
          </p:grpSpPr>
          <p:sp>
            <p:nvSpPr>
              <p:cNvPr id="11" name="화살표: 아래쪽 10">
                <a:extLst>
                  <a:ext uri="{FF2B5EF4-FFF2-40B4-BE49-F238E27FC236}">
                    <a16:creationId xmlns:a16="http://schemas.microsoft.com/office/drawing/2014/main" id="{525806C7-766D-2083-794B-509305B93C29}"/>
                  </a:ext>
                </a:extLst>
              </p:cNvPr>
              <p:cNvSpPr/>
              <p:nvPr/>
            </p:nvSpPr>
            <p:spPr>
              <a:xfrm>
                <a:off x="1925905" y="3851842"/>
                <a:ext cx="496936" cy="477397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0C083C-5F74-8719-92F9-351EFC19C9FC}"/>
                  </a:ext>
                </a:extLst>
              </p:cNvPr>
              <p:cNvSpPr txBox="1"/>
              <p:nvPr/>
            </p:nvSpPr>
            <p:spPr>
              <a:xfrm>
                <a:off x="1973488" y="3870734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①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3E3FA64-1FEF-5557-264E-95ED2E623ADB}"/>
                </a:ext>
              </a:extLst>
            </p:cNvPr>
            <p:cNvGrpSpPr/>
            <p:nvPr/>
          </p:nvGrpSpPr>
          <p:grpSpPr>
            <a:xfrm>
              <a:off x="9520265" y="3734483"/>
              <a:ext cx="395895" cy="351987"/>
              <a:chOff x="1925905" y="3851842"/>
              <a:chExt cx="496936" cy="477397"/>
            </a:xfrm>
          </p:grpSpPr>
          <p:sp>
            <p:nvSpPr>
              <p:cNvPr id="19" name="화살표: 아래쪽 18">
                <a:extLst>
                  <a:ext uri="{FF2B5EF4-FFF2-40B4-BE49-F238E27FC236}">
                    <a16:creationId xmlns:a16="http://schemas.microsoft.com/office/drawing/2014/main" id="{5B4ACF6B-0823-21B0-F26E-9A90E2DA72CC}"/>
                  </a:ext>
                </a:extLst>
              </p:cNvPr>
              <p:cNvSpPr/>
              <p:nvPr/>
            </p:nvSpPr>
            <p:spPr>
              <a:xfrm>
                <a:off x="1925905" y="3851842"/>
                <a:ext cx="496936" cy="477397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C7FE41-887A-B583-E6ED-6F5B05DED656}"/>
                  </a:ext>
                </a:extLst>
              </p:cNvPr>
              <p:cNvSpPr txBox="1"/>
              <p:nvPr/>
            </p:nvSpPr>
            <p:spPr>
              <a:xfrm>
                <a:off x="1973488" y="3870734"/>
                <a:ext cx="41549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dirty="0"/>
                  <a:t>①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346DAC-BC6C-3F9D-0F59-8049DE1DBA39}"/>
              </a:ext>
            </a:extLst>
          </p:cNvPr>
          <p:cNvSpPr txBox="1"/>
          <p:nvPr/>
        </p:nvSpPr>
        <p:spPr>
          <a:xfrm>
            <a:off x="6429500" y="2806072"/>
            <a:ext cx="4750988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(2023-02-07 00:00:00 ~  2023-02-08 00:00:00)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224B0C-791B-8363-783F-71B5EA31DE7C}"/>
              </a:ext>
            </a:extLst>
          </p:cNvPr>
          <p:cNvSpPr txBox="1"/>
          <p:nvPr/>
        </p:nvSpPr>
        <p:spPr>
          <a:xfrm>
            <a:off x="1068156" y="2797442"/>
            <a:ext cx="4157538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(2023-05-26 12:00:00 ~ 23:00:00)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08A0EE-13C3-8EC0-FF20-2BC6C590CDE4}"/>
              </a:ext>
            </a:extLst>
          </p:cNvPr>
          <p:cNvSpPr txBox="1"/>
          <p:nvPr/>
        </p:nvSpPr>
        <p:spPr>
          <a:xfrm>
            <a:off x="983621" y="6206714"/>
            <a:ext cx="9875891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구간의 ① 만큼 </a:t>
            </a:r>
            <a:r>
              <a:rPr lang="en-US" altLang="ko-KR" sz="1400" dirty="0">
                <a:solidFill>
                  <a:srgbClr val="9176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No.6 EXHAUST GAS TEMP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두드러지진 않지만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구간에서도 유사하게 대응되는 구간이 있음 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E375BD9-74DE-6E5C-79F0-C7970D68F426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3</a:t>
            </a:r>
          </a:p>
        </p:txBody>
      </p:sp>
    </p:spTree>
    <p:extLst>
      <p:ext uri="{BB962C8B-B14F-4D97-AF65-F5344CB8AC3E}">
        <p14:creationId xmlns:p14="http://schemas.microsoft.com/office/powerpoint/2010/main" val="324603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EAA753EC-D577-8003-E77E-B6A458095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47"/>
          <a:stretch/>
        </p:blipFill>
        <p:spPr>
          <a:xfrm>
            <a:off x="6695713" y="1873177"/>
            <a:ext cx="4466749" cy="1677610"/>
          </a:xfrm>
          <a:prstGeom prst="rect">
            <a:avLst/>
          </a:prstGeom>
        </p:spPr>
      </p:pic>
      <p:pic>
        <p:nvPicPr>
          <p:cNvPr id="60" name="그림 59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4A113CB-8F33-6FA2-B954-3752CCD6F2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44"/>
          <a:stretch/>
        </p:blipFill>
        <p:spPr>
          <a:xfrm>
            <a:off x="856130" y="1915436"/>
            <a:ext cx="4475062" cy="1649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906677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3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① 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 err="1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600" dirty="0" err="1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비교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4C7DE-B272-D919-2CC9-D85636DB33E0}"/>
              </a:ext>
            </a:extLst>
          </p:cNvPr>
          <p:cNvSpPr txBox="1"/>
          <p:nvPr/>
        </p:nvSpPr>
        <p:spPr>
          <a:xfrm>
            <a:off x="809204" y="5866195"/>
            <a:ext cx="11085576" cy="96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모델의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예측값을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비교해보면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구간의 ① 에서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차이가 커지는데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Normal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구간에서도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구간과 비슷하게 커지는 영역이 있음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Anomaly, Normal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 모두 </a:t>
            </a:r>
            <a:r>
              <a:rPr lang="en-US" altLang="ko-KR" sz="1000" dirty="0">
                <a:solidFill>
                  <a:srgbClr val="D6A3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GAS TEMP </a:t>
            </a:r>
            <a:r>
              <a:rPr lang="ko-KR" altLang="en-US" sz="1000" dirty="0">
                <a:solidFill>
                  <a:srgbClr val="D6A3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급격히 변하는 구간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에서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차이가 가장 커서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언급된 ① 보다 더 커지게 됨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결과적으로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Normal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차이를 그린 그래프는 유사한 값을 가지게 되고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Anomaly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Detection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성능이 떨어지게 됨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C0020C-C509-0B81-2D5B-8EA4430E6395}"/>
              </a:ext>
            </a:extLst>
          </p:cNvPr>
          <p:cNvGrpSpPr/>
          <p:nvPr/>
        </p:nvGrpSpPr>
        <p:grpSpPr>
          <a:xfrm>
            <a:off x="856130" y="3879464"/>
            <a:ext cx="4475062" cy="1983310"/>
            <a:chOff x="856130" y="3897603"/>
            <a:chExt cx="4475062" cy="1983310"/>
          </a:xfrm>
        </p:grpSpPr>
        <p:pic>
          <p:nvPicPr>
            <p:cNvPr id="67" name="그림 66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915A46F-2036-0164-66C7-E2E722208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26" b="179"/>
            <a:stretch/>
          </p:blipFill>
          <p:spPr>
            <a:xfrm>
              <a:off x="856130" y="3897603"/>
              <a:ext cx="4475062" cy="1983310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E92F7AD-1F1C-BF1F-CB89-B644832B88CA}"/>
                </a:ext>
              </a:extLst>
            </p:cNvPr>
            <p:cNvGrpSpPr/>
            <p:nvPr/>
          </p:nvGrpSpPr>
          <p:grpSpPr>
            <a:xfrm>
              <a:off x="2136297" y="4288811"/>
              <a:ext cx="496936" cy="477397"/>
              <a:chOff x="1925905" y="3851842"/>
              <a:chExt cx="496936" cy="477397"/>
            </a:xfrm>
          </p:grpSpPr>
          <p:sp>
            <p:nvSpPr>
              <p:cNvPr id="23" name="화살표: 아래쪽 22">
                <a:extLst>
                  <a:ext uri="{FF2B5EF4-FFF2-40B4-BE49-F238E27FC236}">
                    <a16:creationId xmlns:a16="http://schemas.microsoft.com/office/drawing/2014/main" id="{5F0469F6-3F38-E207-E8F4-F1522109D570}"/>
                  </a:ext>
                </a:extLst>
              </p:cNvPr>
              <p:cNvSpPr/>
              <p:nvPr/>
            </p:nvSpPr>
            <p:spPr>
              <a:xfrm>
                <a:off x="1925905" y="3851842"/>
                <a:ext cx="496936" cy="477397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0B0512-C1BC-790F-9544-575A27FFB6B8}"/>
                  </a:ext>
                </a:extLst>
              </p:cNvPr>
              <p:cNvSpPr txBox="1"/>
              <p:nvPr/>
            </p:nvSpPr>
            <p:spPr>
              <a:xfrm>
                <a:off x="1973488" y="3870734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①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4F1E720-7F32-311A-606E-F2CE34E754CE}"/>
                </a:ext>
              </a:extLst>
            </p:cNvPr>
            <p:cNvGrpSpPr/>
            <p:nvPr/>
          </p:nvGrpSpPr>
          <p:grpSpPr>
            <a:xfrm>
              <a:off x="4303615" y="4302319"/>
              <a:ext cx="496936" cy="477397"/>
              <a:chOff x="1925905" y="3851842"/>
              <a:chExt cx="496936" cy="477397"/>
            </a:xfrm>
          </p:grpSpPr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7431A872-C5EA-9B3E-7B81-1B8D5939DB10}"/>
                  </a:ext>
                </a:extLst>
              </p:cNvPr>
              <p:cNvSpPr/>
              <p:nvPr/>
            </p:nvSpPr>
            <p:spPr>
              <a:xfrm>
                <a:off x="1925905" y="3851842"/>
                <a:ext cx="496936" cy="477397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EC0C77-3919-65A9-F325-79C23ABC32E3}"/>
                  </a:ext>
                </a:extLst>
              </p:cNvPr>
              <p:cNvSpPr txBox="1"/>
              <p:nvPr/>
            </p:nvSpPr>
            <p:spPr>
              <a:xfrm>
                <a:off x="1973488" y="3870734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①</a:t>
                </a:r>
              </a:p>
            </p:txBody>
          </p:sp>
        </p:grp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8D82C2E-ECBA-2D0F-3278-D2EE5EF1B8FB}"/>
                </a:ext>
              </a:extLst>
            </p:cNvPr>
            <p:cNvCxnSpPr/>
            <p:nvPr/>
          </p:nvCxnSpPr>
          <p:spPr>
            <a:xfrm>
              <a:off x="1545578" y="5356927"/>
              <a:ext cx="283221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BF339EBF-8786-E97B-D49F-655C5981A23F}"/>
                </a:ext>
              </a:extLst>
            </p:cNvPr>
            <p:cNvCxnSpPr/>
            <p:nvPr/>
          </p:nvCxnSpPr>
          <p:spPr>
            <a:xfrm>
              <a:off x="4918610" y="5316467"/>
              <a:ext cx="283221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C9F6EE-78A4-9CB9-6832-9294EBDEFFED}"/>
              </a:ext>
            </a:extLst>
          </p:cNvPr>
          <p:cNvGrpSpPr/>
          <p:nvPr/>
        </p:nvGrpSpPr>
        <p:grpSpPr>
          <a:xfrm>
            <a:off x="6698517" y="3776580"/>
            <a:ext cx="4466749" cy="2226826"/>
            <a:chOff x="6698517" y="3776580"/>
            <a:chExt cx="4466749" cy="2226826"/>
          </a:xfrm>
        </p:grpSpPr>
        <p:pic>
          <p:nvPicPr>
            <p:cNvPr id="77" name="그림 76" descr="텍스트, 도표, 그래프, 라인이(가) 표시된 사진&#10;&#10;자동 생성된 설명">
              <a:extLst>
                <a:ext uri="{FF2B5EF4-FFF2-40B4-BE49-F238E27FC236}">
                  <a16:creationId xmlns:a16="http://schemas.microsoft.com/office/drawing/2014/main" id="{5690E73A-FA19-A685-0994-41B6BC1BF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79" b="-6413"/>
            <a:stretch/>
          </p:blipFill>
          <p:spPr>
            <a:xfrm>
              <a:off x="6698517" y="3776580"/>
              <a:ext cx="4466749" cy="2226826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97AF81D-5AC0-EDD5-5DEE-92D7A4518894}"/>
                </a:ext>
              </a:extLst>
            </p:cNvPr>
            <p:cNvGrpSpPr/>
            <p:nvPr/>
          </p:nvGrpSpPr>
          <p:grpSpPr>
            <a:xfrm>
              <a:off x="8096187" y="4210599"/>
              <a:ext cx="496936" cy="477397"/>
              <a:chOff x="1925905" y="3851842"/>
              <a:chExt cx="496936" cy="477397"/>
            </a:xfrm>
          </p:grpSpPr>
          <p:sp>
            <p:nvSpPr>
              <p:cNvPr id="26" name="화살표: 아래쪽 25">
                <a:extLst>
                  <a:ext uri="{FF2B5EF4-FFF2-40B4-BE49-F238E27FC236}">
                    <a16:creationId xmlns:a16="http://schemas.microsoft.com/office/drawing/2014/main" id="{A9785C85-6141-50C0-382D-D02EFD87949C}"/>
                  </a:ext>
                </a:extLst>
              </p:cNvPr>
              <p:cNvSpPr/>
              <p:nvPr/>
            </p:nvSpPr>
            <p:spPr>
              <a:xfrm>
                <a:off x="1925905" y="3851842"/>
                <a:ext cx="496936" cy="477397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D077AD-C61D-074C-BBC2-0E0C9FA931B0}"/>
                  </a:ext>
                </a:extLst>
              </p:cNvPr>
              <p:cNvSpPr txBox="1"/>
              <p:nvPr/>
            </p:nvSpPr>
            <p:spPr>
              <a:xfrm>
                <a:off x="1973488" y="3870734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①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D5FA516-0C52-67E2-D872-8D3DAF76BB23}"/>
                </a:ext>
              </a:extLst>
            </p:cNvPr>
            <p:cNvGrpSpPr/>
            <p:nvPr/>
          </p:nvGrpSpPr>
          <p:grpSpPr>
            <a:xfrm>
              <a:off x="9696644" y="4435821"/>
              <a:ext cx="496936" cy="477397"/>
              <a:chOff x="1925905" y="3851842"/>
              <a:chExt cx="496936" cy="477397"/>
            </a:xfrm>
          </p:grpSpPr>
          <p:sp>
            <p:nvSpPr>
              <p:cNvPr id="32" name="화살표: 아래쪽 31">
                <a:extLst>
                  <a:ext uri="{FF2B5EF4-FFF2-40B4-BE49-F238E27FC236}">
                    <a16:creationId xmlns:a16="http://schemas.microsoft.com/office/drawing/2014/main" id="{F64440AC-9F48-3E1D-5240-F7ACC450C703}"/>
                  </a:ext>
                </a:extLst>
              </p:cNvPr>
              <p:cNvSpPr/>
              <p:nvPr/>
            </p:nvSpPr>
            <p:spPr>
              <a:xfrm>
                <a:off x="1925905" y="3851842"/>
                <a:ext cx="496936" cy="477397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D74F8E-19DA-7D8B-4DB6-4DD3F9E1BB08}"/>
                  </a:ext>
                </a:extLst>
              </p:cNvPr>
              <p:cNvSpPr txBox="1"/>
              <p:nvPr/>
            </p:nvSpPr>
            <p:spPr>
              <a:xfrm>
                <a:off x="1973488" y="3870734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①</a:t>
                </a:r>
              </a:p>
            </p:txBody>
          </p:sp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31C0D6BB-1A96-E6C8-8471-9C9AD2D20B9C}"/>
                </a:ext>
              </a:extLst>
            </p:cNvPr>
            <p:cNvCxnSpPr/>
            <p:nvPr/>
          </p:nvCxnSpPr>
          <p:spPr>
            <a:xfrm>
              <a:off x="7934346" y="5308375"/>
              <a:ext cx="283221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A3446E6-5A47-7C26-5B1A-666927E5B60F}"/>
                </a:ext>
              </a:extLst>
            </p:cNvPr>
            <p:cNvCxnSpPr/>
            <p:nvPr/>
          </p:nvCxnSpPr>
          <p:spPr>
            <a:xfrm>
              <a:off x="10271597" y="5324559"/>
              <a:ext cx="283221" cy="0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0C805CC-7110-09A2-7ADE-9CEF13749DF8}"/>
              </a:ext>
            </a:extLst>
          </p:cNvPr>
          <p:cNvSpPr txBox="1"/>
          <p:nvPr/>
        </p:nvSpPr>
        <p:spPr>
          <a:xfrm>
            <a:off x="6811423" y="1200778"/>
            <a:ext cx="4750988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(2023-02-07 00:00:00 ~  2023-02-08 00:00:00)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E1CF80-2AEA-BEEF-53EE-BB52B78C8D30}"/>
              </a:ext>
            </a:extLst>
          </p:cNvPr>
          <p:cNvSpPr txBox="1"/>
          <p:nvPr/>
        </p:nvSpPr>
        <p:spPr>
          <a:xfrm>
            <a:off x="1173654" y="1228404"/>
            <a:ext cx="4157538" cy="45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(2023-05-26 12:00:00 ~ 23:00:00)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B15B10-B5CD-DABE-FD18-E81A10DC7B6F}"/>
              </a:ext>
            </a:extLst>
          </p:cNvPr>
          <p:cNvSpPr txBox="1"/>
          <p:nvPr/>
        </p:nvSpPr>
        <p:spPr>
          <a:xfrm>
            <a:off x="1896024" y="1642925"/>
            <a:ext cx="2712797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No.6 EXAHUST GAS TEMP: </a:t>
            </a:r>
            <a:r>
              <a:rPr lang="ko-KR" altLang="en-US" sz="1000" dirty="0" err="1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vs </a:t>
            </a:r>
            <a:r>
              <a:rPr lang="ko-KR" altLang="en-US" sz="1000" dirty="0" err="1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</a:t>
            </a:r>
            <a:endParaRPr lang="en-US" altLang="ko-KR" sz="1000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A2C567-71BD-FE4C-599F-3344545AB82D}"/>
              </a:ext>
            </a:extLst>
          </p:cNvPr>
          <p:cNvSpPr txBox="1"/>
          <p:nvPr/>
        </p:nvSpPr>
        <p:spPr>
          <a:xfrm>
            <a:off x="2599378" y="3553446"/>
            <a:ext cx="1422364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차이</a:t>
            </a:r>
            <a:endParaRPr lang="en-US" altLang="ko-KR" sz="1000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1B2279-32FB-51D4-1B21-4AC889B68AAC}"/>
              </a:ext>
            </a:extLst>
          </p:cNvPr>
          <p:cNvSpPr txBox="1"/>
          <p:nvPr/>
        </p:nvSpPr>
        <p:spPr>
          <a:xfrm>
            <a:off x="7668042" y="1618063"/>
            <a:ext cx="2712797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No.6 EXAHUST GAS TEMP: </a:t>
            </a:r>
            <a:r>
              <a:rPr lang="ko-KR" altLang="en-US" sz="1000" dirty="0" err="1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vs </a:t>
            </a:r>
            <a:r>
              <a:rPr lang="ko-KR" altLang="en-US" sz="1000" dirty="0" err="1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</a:t>
            </a:r>
            <a:endParaRPr lang="en-US" altLang="ko-KR" sz="1000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C745B6-BBBC-CEFA-A2F9-68DE124678DD}"/>
              </a:ext>
            </a:extLst>
          </p:cNvPr>
          <p:cNvSpPr txBox="1"/>
          <p:nvPr/>
        </p:nvSpPr>
        <p:spPr>
          <a:xfrm>
            <a:off x="8496806" y="3481569"/>
            <a:ext cx="1422364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차이</a:t>
            </a:r>
            <a:endParaRPr lang="en-US" altLang="ko-KR" sz="1000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9C13C0F-0F34-36B2-46E7-C96DB79EAD93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3</a:t>
            </a:r>
          </a:p>
        </p:txBody>
      </p:sp>
    </p:spTree>
    <p:extLst>
      <p:ext uri="{BB962C8B-B14F-4D97-AF65-F5344CB8AC3E}">
        <p14:creationId xmlns:p14="http://schemas.microsoft.com/office/powerpoint/2010/main" val="720798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3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②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CBCF9-C512-2A9E-F328-2431C5916E14}"/>
              </a:ext>
            </a:extLst>
          </p:cNvPr>
          <p:cNvSpPr txBox="1"/>
          <p:nvPr/>
        </p:nvSpPr>
        <p:spPr>
          <a:xfrm>
            <a:off x="7310181" y="3183650"/>
            <a:ext cx="4755044" cy="1320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② </a:t>
            </a:r>
            <a:r>
              <a:rPr lang="en-US" altLang="ko-KR" sz="1400" dirty="0">
                <a:solidFill>
                  <a:srgbClr val="9176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No.6 EXHAUST GAS TEMP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값이 </a:t>
            </a:r>
            <a:b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No.1 ~ 5 EXHAUST GAS TEMP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크게 하락함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(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출력이 낮아  </a:t>
            </a:r>
            <a:r>
              <a:rPr lang="en-US" altLang="ko-KR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PreVision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모니터링 범위 밖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EA7B15-0FB0-F78D-2DE4-20702862C618}"/>
              </a:ext>
            </a:extLst>
          </p:cNvPr>
          <p:cNvGraphicFramePr>
            <a:graphicFrameLocks noGrp="1"/>
          </p:cNvGraphicFramePr>
          <p:nvPr/>
        </p:nvGraphicFramePr>
        <p:xfrm>
          <a:off x="1171895" y="1845101"/>
          <a:ext cx="8235938" cy="6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38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Data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이상 원인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학습 구간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정상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비정상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GT2-2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COMBUSTION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2020-11-01 ~ 2022-01-28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2023-02-01 ~ 2023-03-02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2023-05-09 ~ 2023-08-30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F0FFB289-4472-036C-25BB-BD137ACA3771}"/>
              </a:ext>
            </a:extLst>
          </p:cNvPr>
          <p:cNvGrpSpPr/>
          <p:nvPr/>
        </p:nvGrpSpPr>
        <p:grpSpPr>
          <a:xfrm>
            <a:off x="636461" y="2921226"/>
            <a:ext cx="6480000" cy="3646181"/>
            <a:chOff x="636461" y="2921226"/>
            <a:chExt cx="6480000" cy="364618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D04DB0-F45F-525E-7D61-4B740785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461" y="2921226"/>
              <a:ext cx="6480000" cy="3646181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26EF65F-457B-7EA6-6275-945478B14120}"/>
                </a:ext>
              </a:extLst>
            </p:cNvPr>
            <p:cNvGrpSpPr/>
            <p:nvPr/>
          </p:nvGrpSpPr>
          <p:grpSpPr>
            <a:xfrm>
              <a:off x="5526860" y="5860796"/>
              <a:ext cx="496936" cy="545034"/>
              <a:chOff x="8731306" y="4889752"/>
              <a:chExt cx="496936" cy="545034"/>
            </a:xfrm>
          </p:grpSpPr>
          <p:sp>
            <p:nvSpPr>
              <p:cNvPr id="10" name="화살표: 위쪽 9">
                <a:extLst>
                  <a:ext uri="{FF2B5EF4-FFF2-40B4-BE49-F238E27FC236}">
                    <a16:creationId xmlns:a16="http://schemas.microsoft.com/office/drawing/2014/main" id="{93E45D62-8DAE-4521-6180-53F41C50D288}"/>
                  </a:ext>
                </a:extLst>
              </p:cNvPr>
              <p:cNvSpPr/>
              <p:nvPr/>
            </p:nvSpPr>
            <p:spPr>
              <a:xfrm>
                <a:off x="8731306" y="4889752"/>
                <a:ext cx="496936" cy="545034"/>
              </a:xfrm>
              <a:prstGeom prst="upArrow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587FC-88D0-ACB3-F736-04D061E6C49D}"/>
                  </a:ext>
                </a:extLst>
              </p:cNvPr>
              <p:cNvSpPr txBox="1"/>
              <p:nvPr/>
            </p:nvSpPr>
            <p:spPr>
              <a:xfrm>
                <a:off x="8775605" y="494929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②</a:t>
                </a:r>
              </a:p>
            </p:txBody>
          </p:sp>
        </p:grp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F3193E89-FCA8-6B56-EFDD-2775AC2EDCDE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3</a:t>
            </a:r>
          </a:p>
        </p:txBody>
      </p:sp>
    </p:spTree>
    <p:extLst>
      <p:ext uri="{BB962C8B-B14F-4D97-AF65-F5344CB8AC3E}">
        <p14:creationId xmlns:p14="http://schemas.microsoft.com/office/powerpoint/2010/main" val="232192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82ADBD1-EF58-4556-B362-A413EEB014D9}"/>
              </a:ext>
            </a:extLst>
          </p:cNvPr>
          <p:cNvSpPr txBox="1">
            <a:spLocks/>
          </p:cNvSpPr>
          <p:nvPr/>
        </p:nvSpPr>
        <p:spPr>
          <a:xfrm>
            <a:off x="580767" y="766296"/>
            <a:ext cx="11303853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2400" b="0" i="0" kern="1200" dirty="0">
                <a:solidFill>
                  <a:srgbClr val="0860B5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solidFill>
                  <a:srgbClr val="005EB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목차</a:t>
            </a:r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C3334342-D138-4C96-A4D0-9B9E734BBCF0}"/>
              </a:ext>
            </a:extLst>
          </p:cNvPr>
          <p:cNvSpPr txBox="1">
            <a:spLocks/>
          </p:cNvSpPr>
          <p:nvPr/>
        </p:nvSpPr>
        <p:spPr>
          <a:xfrm>
            <a:off x="6598508" y="2828926"/>
            <a:ext cx="4437791" cy="13446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 kumimoji="1" lang="ko-KR" altLang="en-US" sz="1600" b="0" i="0" kern="1200" dirty="0">
                <a:solidFill>
                  <a:srgbClr val="0860B5"/>
                </a:solidFill>
                <a:latin typeface="Noto Sans Korean Regular" panose="020B0400000000000000" pitchFamily="34" charset="-128"/>
                <a:ea typeface="Noto Sans Korean Regular" panose="020B04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005EB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배경</a:t>
            </a:r>
            <a:endParaRPr lang="en-US" altLang="ko-KR" dirty="0">
              <a:solidFill>
                <a:srgbClr val="005EB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solidFill>
                  <a:srgbClr val="005EB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성능평가</a:t>
            </a:r>
            <a:endParaRPr lang="en-US" altLang="ko-KR" dirty="0">
              <a:solidFill>
                <a:srgbClr val="005EB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solidFill>
                  <a:srgbClr val="005EB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사례 비교 및 분석</a:t>
            </a:r>
            <a:endParaRPr lang="en-US" altLang="ko-KR" dirty="0">
              <a:solidFill>
                <a:srgbClr val="005EB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solidFill>
                  <a:srgbClr val="005EB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 비교</a:t>
            </a:r>
            <a:endParaRPr lang="en-US" altLang="ko-KR" dirty="0">
              <a:solidFill>
                <a:srgbClr val="005EB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solidFill>
                  <a:srgbClr val="005EB8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결론</a:t>
            </a:r>
            <a:endParaRPr lang="en-US" dirty="0">
              <a:solidFill>
                <a:srgbClr val="005EB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dirty="0">
              <a:solidFill>
                <a:srgbClr val="005EB8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067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3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 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② 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 err="1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600" dirty="0" err="1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비교</a:t>
            </a:r>
            <a:endParaRPr lang="ko-KR" altLang="en-US" sz="1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B4B33D-0CDB-1FBA-D13D-F05998EC6197}"/>
              </a:ext>
            </a:extLst>
          </p:cNvPr>
          <p:cNvGrpSpPr/>
          <p:nvPr/>
        </p:nvGrpSpPr>
        <p:grpSpPr>
          <a:xfrm>
            <a:off x="891159" y="2326819"/>
            <a:ext cx="4680000" cy="2093655"/>
            <a:chOff x="891159" y="2326819"/>
            <a:chExt cx="4680000" cy="20936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B3DCAA-27BE-6BB0-7DB3-938C0C2B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07" b="56649"/>
            <a:stretch/>
          </p:blipFill>
          <p:spPr>
            <a:xfrm>
              <a:off x="891159" y="2326819"/>
              <a:ext cx="4680000" cy="1623485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26EF65F-457B-7EA6-6275-945478B14120}"/>
                </a:ext>
              </a:extLst>
            </p:cNvPr>
            <p:cNvGrpSpPr/>
            <p:nvPr/>
          </p:nvGrpSpPr>
          <p:grpSpPr>
            <a:xfrm>
              <a:off x="4360353" y="3875440"/>
              <a:ext cx="496936" cy="545034"/>
              <a:chOff x="8731306" y="4889752"/>
              <a:chExt cx="496936" cy="545034"/>
            </a:xfrm>
          </p:grpSpPr>
          <p:sp>
            <p:nvSpPr>
              <p:cNvPr id="10" name="화살표: 위쪽 9">
                <a:extLst>
                  <a:ext uri="{FF2B5EF4-FFF2-40B4-BE49-F238E27FC236}">
                    <a16:creationId xmlns:a16="http://schemas.microsoft.com/office/drawing/2014/main" id="{93E45D62-8DAE-4521-6180-53F41C50D288}"/>
                  </a:ext>
                </a:extLst>
              </p:cNvPr>
              <p:cNvSpPr/>
              <p:nvPr/>
            </p:nvSpPr>
            <p:spPr>
              <a:xfrm>
                <a:off x="8731306" y="4889752"/>
                <a:ext cx="496936" cy="545034"/>
              </a:xfrm>
              <a:prstGeom prst="upArrow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8587FC-88D0-ACB3-F736-04D061E6C49D}"/>
                  </a:ext>
                </a:extLst>
              </p:cNvPr>
              <p:cNvSpPr txBox="1"/>
              <p:nvPr/>
            </p:nvSpPr>
            <p:spPr>
              <a:xfrm>
                <a:off x="8775605" y="494929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②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55F5D17-0923-32F0-4A26-F94F884C6704}"/>
              </a:ext>
            </a:extLst>
          </p:cNvPr>
          <p:cNvSpPr txBox="1"/>
          <p:nvPr/>
        </p:nvSpPr>
        <p:spPr>
          <a:xfrm>
            <a:off x="1896024" y="1900098"/>
            <a:ext cx="2712797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No.6 EXAHUST GAS TEMP: </a:t>
            </a:r>
            <a:r>
              <a:rPr lang="ko-KR" altLang="en-US" sz="1000" dirty="0" err="1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vs </a:t>
            </a:r>
            <a:r>
              <a:rPr lang="ko-KR" altLang="en-US" sz="1000" dirty="0" err="1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</a:t>
            </a:r>
            <a:endParaRPr lang="en-US" altLang="ko-KR" sz="1000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3FFEE-C525-28C8-0AAB-ACA3DDE0E276}"/>
              </a:ext>
            </a:extLst>
          </p:cNvPr>
          <p:cNvSpPr txBox="1"/>
          <p:nvPr/>
        </p:nvSpPr>
        <p:spPr>
          <a:xfrm>
            <a:off x="7893918" y="1900098"/>
            <a:ext cx="1422364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차이</a:t>
            </a:r>
            <a:endParaRPr lang="en-US" altLang="ko-KR" sz="1000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6D76C9C-7416-F70A-95CA-7FB3423C9277}"/>
              </a:ext>
            </a:extLst>
          </p:cNvPr>
          <p:cNvGrpSpPr/>
          <p:nvPr/>
        </p:nvGrpSpPr>
        <p:grpSpPr>
          <a:xfrm>
            <a:off x="6210192" y="2342449"/>
            <a:ext cx="4680000" cy="2078025"/>
            <a:chOff x="6210192" y="2342449"/>
            <a:chExt cx="4680000" cy="20780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F46282C-2425-7899-F592-7AD227F08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976"/>
            <a:stretch/>
          </p:blipFill>
          <p:spPr>
            <a:xfrm>
              <a:off x="6210192" y="2342449"/>
              <a:ext cx="4680000" cy="2078025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501DB82-4BAE-DA37-854A-07FEF4674C8A}"/>
                </a:ext>
              </a:extLst>
            </p:cNvPr>
            <p:cNvGrpSpPr/>
            <p:nvPr/>
          </p:nvGrpSpPr>
          <p:grpSpPr>
            <a:xfrm>
              <a:off x="9590939" y="3260398"/>
              <a:ext cx="496936" cy="545034"/>
              <a:chOff x="8731306" y="4889752"/>
              <a:chExt cx="496936" cy="545034"/>
            </a:xfrm>
          </p:grpSpPr>
          <p:sp>
            <p:nvSpPr>
              <p:cNvPr id="14" name="화살표: 위쪽 13">
                <a:extLst>
                  <a:ext uri="{FF2B5EF4-FFF2-40B4-BE49-F238E27FC236}">
                    <a16:creationId xmlns:a16="http://schemas.microsoft.com/office/drawing/2014/main" id="{ACE3D5AC-BB6D-1192-2A2E-85BA151CCED1}"/>
                  </a:ext>
                </a:extLst>
              </p:cNvPr>
              <p:cNvSpPr/>
              <p:nvPr/>
            </p:nvSpPr>
            <p:spPr>
              <a:xfrm>
                <a:off x="8731306" y="4889752"/>
                <a:ext cx="496936" cy="545034"/>
              </a:xfrm>
              <a:prstGeom prst="upArrow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0BDAA6-F954-69A0-7CB1-5BFDA9F4F8C6}"/>
                  </a:ext>
                </a:extLst>
              </p:cNvPr>
              <p:cNvSpPr txBox="1"/>
              <p:nvPr/>
            </p:nvSpPr>
            <p:spPr>
              <a:xfrm>
                <a:off x="8775605" y="4949297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/>
                  <a:t>②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D62BE11-FDCA-88D9-006D-5084AD5F1418}"/>
              </a:ext>
            </a:extLst>
          </p:cNvPr>
          <p:cNvSpPr txBox="1"/>
          <p:nvPr/>
        </p:nvSpPr>
        <p:spPr>
          <a:xfrm>
            <a:off x="745630" y="5119813"/>
            <a:ext cx="11085576" cy="96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모델의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예측값을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비교해보면 ②에서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차이가 커짐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 사례는 이벤트 시간이 약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15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 정도이고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평균적으로 하루에 한 번 이하만 발생함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결과적으로 모델은 해당 사례를 이상치로 검출하고 있지만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 성능 지표 값에 미치는 영향이 작음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A3E37C9-2111-AC6C-DA81-259B300BC63D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3</a:t>
            </a:r>
          </a:p>
        </p:txBody>
      </p:sp>
    </p:spTree>
    <p:extLst>
      <p:ext uri="{BB962C8B-B14F-4D97-AF65-F5344CB8AC3E}">
        <p14:creationId xmlns:p14="http://schemas.microsoft.com/office/powerpoint/2010/main" val="866051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64BB0-5634-F4BF-2056-2C5CFB4176A6}"/>
              </a:ext>
            </a:extLst>
          </p:cNvPr>
          <p:cNvSpPr txBox="1"/>
          <p:nvPr/>
        </p:nvSpPr>
        <p:spPr>
          <a:xfrm>
            <a:off x="660737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3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정리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8ED16-980C-31C6-4481-E225C0FF78DF}"/>
              </a:ext>
            </a:extLst>
          </p:cNvPr>
          <p:cNvSpPr txBox="1"/>
          <p:nvPr/>
        </p:nvSpPr>
        <p:spPr>
          <a:xfrm>
            <a:off x="912998" y="1797208"/>
            <a:ext cx="9525041" cy="262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Case 3-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① 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No.6 EXHAUST GAS TEMP</a:t>
            </a:r>
            <a:r>
              <a:rPr lang="en-US" altLang="ko-KR" sz="1200" dirty="0">
                <a:solidFill>
                  <a:srgbClr val="9176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값이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No.1 ~ 5 EXHAUST GAS TEMP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높게 나타나는 구간을 언급하는데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 뿐만 아니라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기간에서도 유사한 경향을 보이며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기간에서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차이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(Anomaly score)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 유사함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Case 3-②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는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No.6 EXHAUST GAS TEMP</a:t>
            </a:r>
            <a:r>
              <a:rPr lang="en-US" altLang="ko-KR" sz="1200" dirty="0">
                <a:solidFill>
                  <a:srgbClr val="9176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값이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No.1 ~ 5 EXHAUST GAS TEMP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크게 하락하는 구간을 언급하는데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모델은 해당 사례를 이상치로 검출하고 있지만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 기간에서 작은 부분의 기간이라 성능 지표 값에 미치는 영향이 작음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결론적으로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기간에서의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큰 차이가 없게 됨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A897AF8-CA1C-AF82-FC30-6B06018C0CF9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3</a:t>
            </a:r>
          </a:p>
        </p:txBody>
      </p:sp>
    </p:spTree>
    <p:extLst>
      <p:ext uri="{BB962C8B-B14F-4D97-AF65-F5344CB8AC3E}">
        <p14:creationId xmlns:p14="http://schemas.microsoft.com/office/powerpoint/2010/main" val="4240757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6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CBCF9-C512-2A9E-F328-2431C5916E14}"/>
              </a:ext>
            </a:extLst>
          </p:cNvPr>
          <p:cNvSpPr txBox="1"/>
          <p:nvPr/>
        </p:nvSpPr>
        <p:spPr>
          <a:xfrm>
            <a:off x="1082258" y="6037997"/>
            <a:ext cx="10027483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센서 이상 보고서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FUEL_GAS_VLV_C_DIFF_CV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값이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9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~ 10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중순까지 약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0.4%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가지다가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11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29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일에는 평균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0.64%,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0.69%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까지도 증가함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EA7B15-0FB0-F78D-2DE4-20702862C618}"/>
              </a:ext>
            </a:extLst>
          </p:cNvPr>
          <p:cNvGraphicFramePr>
            <a:graphicFrameLocks noGrp="1"/>
          </p:cNvGraphicFramePr>
          <p:nvPr/>
        </p:nvGraphicFramePr>
        <p:xfrm>
          <a:off x="1171895" y="1845101"/>
          <a:ext cx="8235938" cy="6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38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Data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이상 원인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학습 구간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정상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비정상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FUEL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설비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2021-01-01 ~ 2021-08-31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2021-09-01 ~ 2021-10-15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2011-11-08 ~ 2021-11-30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DAB89628-C68F-C66E-B811-D96FC341676D}"/>
              </a:ext>
            </a:extLst>
          </p:cNvPr>
          <p:cNvGrpSpPr/>
          <p:nvPr/>
        </p:nvGrpSpPr>
        <p:grpSpPr>
          <a:xfrm>
            <a:off x="1004938" y="2609837"/>
            <a:ext cx="8213962" cy="3277446"/>
            <a:chOff x="1004938" y="2609837"/>
            <a:chExt cx="8213962" cy="327744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B61F8ED-A74B-E7B5-EEA1-EE925087BE48}"/>
                </a:ext>
              </a:extLst>
            </p:cNvPr>
            <p:cNvGrpSpPr/>
            <p:nvPr/>
          </p:nvGrpSpPr>
          <p:grpSpPr>
            <a:xfrm>
              <a:off x="1004938" y="2818123"/>
              <a:ext cx="5400000" cy="3069160"/>
              <a:chOff x="1004938" y="2818123"/>
              <a:chExt cx="5400000" cy="3069160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E669920E-A477-D03B-1B41-3A9499AC0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4938" y="2837173"/>
                <a:ext cx="5400000" cy="3050110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6455299-B5CE-3B46-B3CD-441F11E3C73B}"/>
                  </a:ext>
                </a:extLst>
              </p:cNvPr>
              <p:cNvSpPr/>
              <p:nvPr/>
            </p:nvSpPr>
            <p:spPr>
              <a:xfrm>
                <a:off x="2736850" y="2818123"/>
                <a:ext cx="2165350" cy="147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C54864-78EF-300F-4AA8-DEE2749ABA67}"/>
                </a:ext>
              </a:extLst>
            </p:cNvPr>
            <p:cNvSpPr txBox="1"/>
            <p:nvPr/>
          </p:nvSpPr>
          <p:spPr>
            <a:xfrm>
              <a:off x="6228987" y="4782246"/>
              <a:ext cx="2989913" cy="2614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0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</a:t>
              </a:r>
              <a:r>
                <a:rPr lang="ko-KR" altLang="en-US" sz="10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r>
                <a:rPr lang="en-US" altLang="ko-KR" sz="10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(2021-11-08 ~ 2021-11-30)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7EE8A5C-28B3-14FE-8284-3A43BEFE8474}"/>
                </a:ext>
              </a:extLst>
            </p:cNvPr>
            <p:cNvCxnSpPr>
              <a:cxnSpLocks/>
            </p:cNvCxnSpPr>
            <p:nvPr/>
          </p:nvCxnSpPr>
          <p:spPr>
            <a:xfrm>
              <a:off x="5018588" y="4962775"/>
              <a:ext cx="1164679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D7FE79B-5CB8-56A6-D0AE-9F76CBE87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81431" y="4955774"/>
              <a:ext cx="2171419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D5DAFE-5FC2-B3DE-A967-4DC8BA6895A6}"/>
                </a:ext>
              </a:extLst>
            </p:cNvPr>
            <p:cNvSpPr txBox="1"/>
            <p:nvPr/>
          </p:nvSpPr>
          <p:spPr>
            <a:xfrm>
              <a:off x="2954978" y="2609837"/>
              <a:ext cx="1860410" cy="35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" altLang="ko-KR" sz="1000" b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FUEL_GAS_VLV_C_DIFF_CV</a:t>
              </a:r>
              <a:endParaRPr lang="en-US" altLang="ko-KR" sz="1000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71F4C1-F8A4-27F5-F228-1D823177FF25}"/>
                </a:ext>
              </a:extLst>
            </p:cNvPr>
            <p:cNvSpPr txBox="1"/>
            <p:nvPr/>
          </p:nvSpPr>
          <p:spPr>
            <a:xfrm>
              <a:off x="1478813" y="4980334"/>
              <a:ext cx="2401290" cy="183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NORMAL </a:t>
              </a:r>
              <a:r>
                <a:rPr lang="ko-KR" altLang="en-US" sz="9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r>
                <a:rPr lang="en-US" altLang="ko-KR" sz="9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(2021-09-01 ~ 2021-10-15)</a:t>
              </a:r>
              <a:r>
                <a:rPr lang="ko-KR" altLang="en-US" sz="9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endParaRPr lang="en-US" altLang="ko-KR" sz="900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65C836B5-E2AC-74E1-8E0A-A4426EEDBB62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6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F1230D5-0D71-E7DC-682A-81D1A2AC22FA}"/>
              </a:ext>
            </a:extLst>
          </p:cNvPr>
          <p:cNvCxnSpPr>
            <a:cxnSpLocks/>
          </p:cNvCxnSpPr>
          <p:nvPr/>
        </p:nvCxnSpPr>
        <p:spPr>
          <a:xfrm>
            <a:off x="3789228" y="2999148"/>
            <a:ext cx="0" cy="2314532"/>
          </a:xfrm>
          <a:prstGeom prst="line">
            <a:avLst/>
          </a:prstGeom>
          <a:ln w="1397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D78E408-25D5-3A99-7680-B6CE728BE084}"/>
              </a:ext>
            </a:extLst>
          </p:cNvPr>
          <p:cNvCxnSpPr>
            <a:cxnSpLocks/>
          </p:cNvCxnSpPr>
          <p:nvPr/>
        </p:nvCxnSpPr>
        <p:spPr>
          <a:xfrm>
            <a:off x="1560659" y="2999148"/>
            <a:ext cx="0" cy="2314532"/>
          </a:xfrm>
          <a:prstGeom prst="line">
            <a:avLst/>
          </a:prstGeom>
          <a:ln w="1397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09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6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전체 구간 확인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CBCF9-C512-2A9E-F328-2431C5916E14}"/>
              </a:ext>
            </a:extLst>
          </p:cNvPr>
          <p:cNvSpPr txBox="1"/>
          <p:nvPr/>
        </p:nvSpPr>
        <p:spPr>
          <a:xfrm>
            <a:off x="938758" y="5855182"/>
            <a:ext cx="10027483" cy="77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FUEL_GAS_VLV_C_DIFF_CV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값을 학습 범위인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월까지 넓혀서 값을 확인해 보면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1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~ 3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월 사이에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 보다 높은 값을 가짐을 확인할 수 있고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최대 약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0.6%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이상의 값도 가짐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즉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구간의 일부는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에서도 가지던 값의 범위이기 때문에 이상치로 검출되지 않을 수 있음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DEA7B15-0FB0-F78D-2DE4-20702862C618}"/>
              </a:ext>
            </a:extLst>
          </p:cNvPr>
          <p:cNvGraphicFramePr>
            <a:graphicFrameLocks noGrp="1"/>
          </p:cNvGraphicFramePr>
          <p:nvPr/>
        </p:nvGraphicFramePr>
        <p:xfrm>
          <a:off x="1171895" y="1845101"/>
          <a:ext cx="8235938" cy="6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38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Data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이상 원인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학습 구간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정상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비정상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FUEL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설비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2021-01-01 ~ 2021-08-31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2021-09-01 ~ 2021-10-15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2011-11-08 ~ 2021-11-30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4B88E30A-8139-21AF-73DE-C2B44D12D5AC}"/>
              </a:ext>
            </a:extLst>
          </p:cNvPr>
          <p:cNvGrpSpPr/>
          <p:nvPr/>
        </p:nvGrpSpPr>
        <p:grpSpPr>
          <a:xfrm>
            <a:off x="1171895" y="2759415"/>
            <a:ext cx="4873305" cy="2887960"/>
            <a:chOff x="6489064" y="2644248"/>
            <a:chExt cx="4873305" cy="288796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EC8CD9E-78A3-FCD4-57D0-37E8D808BA10}"/>
                </a:ext>
              </a:extLst>
            </p:cNvPr>
            <p:cNvGrpSpPr/>
            <p:nvPr/>
          </p:nvGrpSpPr>
          <p:grpSpPr>
            <a:xfrm>
              <a:off x="6489064" y="2869912"/>
              <a:ext cx="4680000" cy="2662296"/>
              <a:chOff x="6489064" y="2869912"/>
              <a:chExt cx="4680000" cy="2662296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57B3B437-5F07-49B8-D2E8-F024CCB18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89064" y="2898855"/>
                <a:ext cx="4680000" cy="2633353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5380A69-328E-F231-3238-F46C210B769C}"/>
                  </a:ext>
                </a:extLst>
              </p:cNvPr>
              <p:cNvSpPr/>
              <p:nvPr/>
            </p:nvSpPr>
            <p:spPr>
              <a:xfrm>
                <a:off x="7792629" y="2869912"/>
                <a:ext cx="2165350" cy="147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A8C3547-131E-B7F8-0D15-AE03563CDEC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5067" y="4668969"/>
              <a:ext cx="30646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8863B7-A923-3ED7-C97F-2D657282730B}"/>
                </a:ext>
              </a:extLst>
            </p:cNvPr>
            <p:cNvSpPr txBox="1"/>
            <p:nvPr/>
          </p:nvSpPr>
          <p:spPr>
            <a:xfrm>
              <a:off x="10712894" y="4708338"/>
              <a:ext cx="649475" cy="3476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</a:t>
              </a:r>
              <a:br>
                <a: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675072C-9B16-C2A2-D7FA-C9D2F4437B34}"/>
                </a:ext>
              </a:extLst>
            </p:cNvPr>
            <p:cNvCxnSpPr>
              <a:cxnSpLocks/>
            </p:cNvCxnSpPr>
            <p:nvPr/>
          </p:nvCxnSpPr>
          <p:spPr>
            <a:xfrm>
              <a:off x="9858330" y="4675971"/>
              <a:ext cx="57472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AF34F1-3068-D326-12A7-211CC9B175D5}"/>
                </a:ext>
              </a:extLst>
            </p:cNvPr>
            <p:cNvSpPr txBox="1"/>
            <p:nvPr/>
          </p:nvSpPr>
          <p:spPr>
            <a:xfrm>
              <a:off x="9879138" y="4707248"/>
              <a:ext cx="542926" cy="3476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NORMAL</a:t>
              </a:r>
              <a:br>
                <a:rPr lang="en-US" altLang="ko-KR" sz="8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8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4531537-9DF7-4E61-BC0F-C03AFADE475F}"/>
                </a:ext>
              </a:extLst>
            </p:cNvPr>
            <p:cNvCxnSpPr>
              <a:cxnSpLocks/>
            </p:cNvCxnSpPr>
            <p:nvPr/>
          </p:nvCxnSpPr>
          <p:spPr>
            <a:xfrm>
              <a:off x="6914179" y="4675971"/>
              <a:ext cx="290859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355F8C-1C11-941D-AA46-E3B25398F828}"/>
                </a:ext>
              </a:extLst>
            </p:cNvPr>
            <p:cNvSpPr txBox="1"/>
            <p:nvPr/>
          </p:nvSpPr>
          <p:spPr>
            <a:xfrm>
              <a:off x="8188869" y="4699157"/>
              <a:ext cx="393739" cy="3476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Train</a:t>
              </a:r>
              <a:b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DD568E-8C1F-4B8B-235D-1406DCF17291}"/>
                </a:ext>
              </a:extLst>
            </p:cNvPr>
            <p:cNvSpPr txBox="1"/>
            <p:nvPr/>
          </p:nvSpPr>
          <p:spPr>
            <a:xfrm>
              <a:off x="7087273" y="3442044"/>
              <a:ext cx="849485" cy="2960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1</a:t>
              </a: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월 </a:t>
              </a: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~ 3</a:t>
              </a:r>
              <a:r>
                <a:rPr lang="ko-KR" altLang="en-US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월</a:t>
              </a:r>
              <a:endPara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5118A4E-2D03-1402-269A-4A5A8C82C821}"/>
                </a:ext>
              </a:extLst>
            </p:cNvPr>
            <p:cNvCxnSpPr/>
            <p:nvPr/>
          </p:nvCxnSpPr>
          <p:spPr>
            <a:xfrm>
              <a:off x="6978915" y="3744342"/>
              <a:ext cx="1076241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D8A1F2-D803-D097-D360-9CC37849A215}"/>
                </a:ext>
              </a:extLst>
            </p:cNvPr>
            <p:cNvSpPr txBox="1"/>
            <p:nvPr/>
          </p:nvSpPr>
          <p:spPr>
            <a:xfrm>
              <a:off x="8186368" y="2644248"/>
              <a:ext cx="1860410" cy="353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s-ES" altLang="ko-KR" sz="1000" b="0" dirty="0">
                  <a:effectLst/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FUEL_GAS_VLV_C_DIFF_CV</a:t>
              </a:r>
              <a:endParaRPr lang="en-US" altLang="ko-KR" sz="1000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84B87B97-67F7-684A-9D8F-EE4EFB219DC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6</a:t>
            </a:r>
          </a:p>
        </p:txBody>
      </p:sp>
    </p:spTree>
    <p:extLst>
      <p:ext uri="{BB962C8B-B14F-4D97-AF65-F5344CB8AC3E}">
        <p14:creationId xmlns:p14="http://schemas.microsoft.com/office/powerpoint/2010/main" val="1723612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11495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6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 err="1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600" dirty="0" err="1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비교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CBCF9-C512-2A9E-F328-2431C5916E14}"/>
              </a:ext>
            </a:extLst>
          </p:cNvPr>
          <p:cNvSpPr txBox="1"/>
          <p:nvPr/>
        </p:nvSpPr>
        <p:spPr>
          <a:xfrm>
            <a:off x="6302897" y="2537661"/>
            <a:ext cx="5000103" cy="77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구간에서도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예측값이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유사한 구간이 있음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b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F09322C-BABB-E6FD-4B62-052697B7194E}"/>
              </a:ext>
            </a:extLst>
          </p:cNvPr>
          <p:cNvGrpSpPr/>
          <p:nvPr/>
        </p:nvGrpSpPr>
        <p:grpSpPr>
          <a:xfrm>
            <a:off x="827441" y="4371381"/>
            <a:ext cx="5627653" cy="2430059"/>
            <a:chOff x="827441" y="4371381"/>
            <a:chExt cx="5627653" cy="243005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F2BF9A7-7507-988F-4291-2BDE437FEA88}"/>
                </a:ext>
              </a:extLst>
            </p:cNvPr>
            <p:cNvGrpSpPr/>
            <p:nvPr/>
          </p:nvGrpSpPr>
          <p:grpSpPr>
            <a:xfrm>
              <a:off x="827441" y="4371381"/>
              <a:ext cx="4680000" cy="2273265"/>
              <a:chOff x="6286240" y="2540331"/>
              <a:chExt cx="4680000" cy="227326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22F444ED-5C06-F8FA-E9CA-16249C2015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4724"/>
              <a:stretch/>
            </p:blipFill>
            <p:spPr>
              <a:xfrm>
                <a:off x="6286240" y="2569462"/>
                <a:ext cx="4680000" cy="2244134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FD4824B-4018-599B-D850-AA7E910B9717}"/>
                  </a:ext>
                </a:extLst>
              </p:cNvPr>
              <p:cNvSpPr/>
              <p:nvPr/>
            </p:nvSpPr>
            <p:spPr>
              <a:xfrm>
                <a:off x="7182142" y="2540331"/>
                <a:ext cx="3244558" cy="1424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F02ACD-7B47-5358-1BAA-3773EE5A6BB1}"/>
                </a:ext>
              </a:extLst>
            </p:cNvPr>
            <p:cNvGrpSpPr/>
            <p:nvPr/>
          </p:nvGrpSpPr>
          <p:grpSpPr>
            <a:xfrm>
              <a:off x="4016705" y="4545583"/>
              <a:ext cx="2438389" cy="2255857"/>
              <a:chOff x="4016705" y="4545583"/>
              <a:chExt cx="2438389" cy="2255857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0E9AD49C-9838-586F-B425-0C8D6EECBE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6705" y="6602344"/>
                <a:ext cx="1326900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EF67FC-F2E9-21AC-DAE6-DFF4B38494C1}"/>
                  </a:ext>
                </a:extLst>
              </p:cNvPr>
              <p:cNvSpPr txBox="1"/>
              <p:nvPr/>
            </p:nvSpPr>
            <p:spPr>
              <a:xfrm>
                <a:off x="4136758" y="6546114"/>
                <a:ext cx="1202785" cy="255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800" dirty="0">
                    <a:solidFill>
                      <a:srgbClr val="C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ANOMALY </a:t>
                </a:r>
                <a:r>
                  <a:rPr lang="ko-KR" altLang="en-US" sz="800" dirty="0">
                    <a:solidFill>
                      <a:srgbClr val="C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구간 </a:t>
                </a:r>
                <a:endPara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26C6A9-12EE-4055-FB75-BB72ECEEDECF}"/>
                  </a:ext>
                </a:extLst>
              </p:cNvPr>
              <p:cNvSpPr txBox="1"/>
              <p:nvPr/>
            </p:nvSpPr>
            <p:spPr>
              <a:xfrm>
                <a:off x="5171645" y="5889932"/>
                <a:ext cx="1202785" cy="255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800" dirty="0">
                    <a:solidFill>
                      <a:srgbClr val="C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Threshold</a:t>
                </a: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21890DE-95BA-7618-82D0-5BE10D3251AF}"/>
                  </a:ext>
                </a:extLst>
              </p:cNvPr>
              <p:cNvSpPr/>
              <p:nvPr/>
            </p:nvSpPr>
            <p:spPr>
              <a:xfrm>
                <a:off x="4542241" y="4545583"/>
                <a:ext cx="965200" cy="1014527"/>
              </a:xfrm>
              <a:prstGeom prst="ellipse">
                <a:avLst/>
              </a:prstGeom>
              <a:solidFill>
                <a:srgbClr val="C00000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FA4FE-70A5-D3AA-E08C-6D041F05E995}"/>
                  </a:ext>
                </a:extLst>
              </p:cNvPr>
              <p:cNvSpPr txBox="1"/>
              <p:nvPr/>
            </p:nvSpPr>
            <p:spPr>
              <a:xfrm>
                <a:off x="5090979" y="4585048"/>
                <a:ext cx="1364115" cy="255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800" dirty="0">
                    <a:solidFill>
                      <a:srgbClr val="C00000"/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차이가 큰 기간</a:t>
                </a:r>
                <a:endPara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CA97C9-1131-04D3-C41F-786ADFF03D27}"/>
              </a:ext>
            </a:extLst>
          </p:cNvPr>
          <p:cNvSpPr txBox="1"/>
          <p:nvPr/>
        </p:nvSpPr>
        <p:spPr>
          <a:xfrm>
            <a:off x="2529528" y="4145637"/>
            <a:ext cx="1422364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차이</a:t>
            </a:r>
            <a:endParaRPr lang="en-US" altLang="ko-KR" sz="1000" dirty="0">
              <a:solidFill>
                <a:srgbClr val="0070C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982465-C3A6-8540-D39C-4005F8EBBB9F}"/>
              </a:ext>
            </a:extLst>
          </p:cNvPr>
          <p:cNvSpPr txBox="1"/>
          <p:nvPr/>
        </p:nvSpPr>
        <p:spPr>
          <a:xfrm>
            <a:off x="6302897" y="4784705"/>
            <a:ext cx="5260453" cy="114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차이가 큰 기간은 전체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 일부임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b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따라서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FUEL_GAS_VLV_C_DIFF_CV </a:t>
            </a:r>
            <a:r>
              <a:rPr lang="ko-KR" altLang="en-US" sz="1200" b="0" dirty="0" err="1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</a:t>
            </a:r>
            <a:r>
              <a:rPr lang="ko-KR" altLang="en-US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대한 이상 검출 성능이 낮게 측정됨</a:t>
            </a:r>
            <a:b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57F6E5C-6E61-E492-D05D-5EACA78F1320}"/>
              </a:ext>
            </a:extLst>
          </p:cNvPr>
          <p:cNvGrpSpPr/>
          <p:nvPr/>
        </p:nvGrpSpPr>
        <p:grpSpPr>
          <a:xfrm>
            <a:off x="826073" y="1877035"/>
            <a:ext cx="4680000" cy="2239471"/>
            <a:chOff x="826073" y="1877035"/>
            <a:chExt cx="4680000" cy="223947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85ACB14-AADB-28F1-98C2-20182AB78863}"/>
                </a:ext>
              </a:extLst>
            </p:cNvPr>
            <p:cNvGrpSpPr/>
            <p:nvPr/>
          </p:nvGrpSpPr>
          <p:grpSpPr>
            <a:xfrm>
              <a:off x="826073" y="1877035"/>
              <a:ext cx="4680000" cy="2239471"/>
              <a:chOff x="826073" y="2569185"/>
              <a:chExt cx="4680000" cy="2239471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C4CEB91F-E6DB-41C2-3026-229651DEBF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0000" b="25253"/>
              <a:stretch/>
            </p:blipFill>
            <p:spPr>
              <a:xfrm>
                <a:off x="826073" y="2611556"/>
                <a:ext cx="4680000" cy="2197100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9763E8C4-52CF-3AE2-7EF7-B6830AE1B785}"/>
                  </a:ext>
                </a:extLst>
              </p:cNvPr>
              <p:cNvSpPr/>
              <p:nvPr/>
            </p:nvSpPr>
            <p:spPr>
              <a:xfrm>
                <a:off x="1483987" y="2569185"/>
                <a:ext cx="3244558" cy="1424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0CDDA0E-1C27-24A2-D8D6-B3A400F28972}"/>
                </a:ext>
              </a:extLst>
            </p:cNvPr>
            <p:cNvCxnSpPr>
              <a:cxnSpLocks/>
            </p:cNvCxnSpPr>
            <p:nvPr/>
          </p:nvCxnSpPr>
          <p:spPr>
            <a:xfrm>
              <a:off x="4007100" y="2210052"/>
              <a:ext cx="1326900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A1CC30-D267-B7C4-20FF-D7B398CDEC6A}"/>
                </a:ext>
              </a:extLst>
            </p:cNvPr>
            <p:cNvSpPr txBox="1"/>
            <p:nvPr/>
          </p:nvSpPr>
          <p:spPr>
            <a:xfrm>
              <a:off x="4127152" y="1974592"/>
              <a:ext cx="1202785" cy="255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</a:t>
              </a:r>
              <a:r>
                <a:rPr lang="ko-KR" altLang="en-US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323D790-DFF3-6ED8-8D6A-A6ABACA5F002}"/>
                </a:ext>
              </a:extLst>
            </p:cNvPr>
            <p:cNvCxnSpPr>
              <a:cxnSpLocks/>
            </p:cNvCxnSpPr>
            <p:nvPr/>
          </p:nvCxnSpPr>
          <p:spPr>
            <a:xfrm>
              <a:off x="1413510" y="2520821"/>
              <a:ext cx="2538382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E649FB-870E-5DC2-6C02-694B8D1606ED}"/>
                </a:ext>
              </a:extLst>
            </p:cNvPr>
            <p:cNvSpPr txBox="1"/>
            <p:nvPr/>
          </p:nvSpPr>
          <p:spPr>
            <a:xfrm>
              <a:off x="1111841" y="2334289"/>
              <a:ext cx="2989912" cy="16299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NORMAL </a:t>
              </a:r>
              <a:r>
                <a:rPr lang="ko-KR" altLang="en-US" sz="8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</a:t>
              </a:r>
              <a:endParaRPr lang="en-US" altLang="ko-KR" sz="800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1B6A75E-DFC6-3E07-9F50-F96827734C6B}"/>
                </a:ext>
              </a:extLst>
            </p:cNvPr>
            <p:cNvSpPr/>
            <p:nvPr/>
          </p:nvSpPr>
          <p:spPr>
            <a:xfrm>
              <a:off x="3951892" y="2789233"/>
              <a:ext cx="880847" cy="747531"/>
            </a:xfrm>
            <a:prstGeom prst="ellipse">
              <a:avLst/>
            </a:prstGeom>
            <a:solidFill>
              <a:schemeClr val="accent5">
                <a:lumMod val="5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994E66-DA15-E571-FE41-B847E58F7C33}"/>
                </a:ext>
              </a:extLst>
            </p:cNvPr>
            <p:cNvSpPr txBox="1"/>
            <p:nvPr/>
          </p:nvSpPr>
          <p:spPr>
            <a:xfrm>
              <a:off x="3860183" y="3465331"/>
              <a:ext cx="1364115" cy="255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 err="1">
                  <a:solidFill>
                    <a:schemeClr val="accent5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실제값과</a:t>
              </a:r>
              <a:r>
                <a:rPr lang="ko-KR" altLang="en-US" sz="800" dirty="0">
                  <a:solidFill>
                    <a:schemeClr val="accent5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ko-KR" altLang="en-US" sz="800" dirty="0" err="1">
                  <a:solidFill>
                    <a:schemeClr val="accent5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r>
                <a:rPr lang="ko-KR" altLang="en-US" sz="800" dirty="0">
                  <a:solidFill>
                    <a:schemeClr val="accent5">
                      <a:lumMod val="50000"/>
                    </a:schemeClr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유사함</a:t>
              </a:r>
              <a:endParaRPr lang="en-US" altLang="ko-KR" sz="800" dirty="0">
                <a:solidFill>
                  <a:schemeClr val="accent5">
                    <a:lumMod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75C0861A-7D4F-A0E9-538A-32ED8200EE9D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8B4191-DF04-0314-D853-FEEF219D43B2}"/>
              </a:ext>
            </a:extLst>
          </p:cNvPr>
          <p:cNvSpPr txBox="1"/>
          <p:nvPr/>
        </p:nvSpPr>
        <p:spPr>
          <a:xfrm>
            <a:off x="1765300" y="1639549"/>
            <a:ext cx="2833645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altLang="ko-KR" sz="10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FUEL_GAS_VLV_C_DIFF_CV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000" dirty="0" err="1">
                <a:solidFill>
                  <a:schemeClr val="accent6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vs </a:t>
            </a:r>
            <a:r>
              <a:rPr lang="ko-KR" altLang="en-US" sz="1000" dirty="0" err="1">
                <a:solidFill>
                  <a:srgbClr val="7030A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</a:t>
            </a:r>
            <a:endParaRPr lang="en-US" altLang="ko-KR" sz="1000" dirty="0">
              <a:solidFill>
                <a:srgbClr val="7030A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880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6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분석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A, B, C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비교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CBCF9-C512-2A9E-F328-2431C5916E14}"/>
              </a:ext>
            </a:extLst>
          </p:cNvPr>
          <p:cNvSpPr txBox="1"/>
          <p:nvPr/>
        </p:nvSpPr>
        <p:spPr>
          <a:xfrm>
            <a:off x="938757" y="5610170"/>
            <a:ext cx="10700793" cy="77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그래프에서 </a:t>
            </a:r>
            <a:r>
              <a:rPr lang="en-US" altLang="ko-KR" sz="1200" b="0" dirty="0">
                <a:solidFill>
                  <a:schemeClr val="accent5">
                    <a:lumMod val="7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</a:t>
            </a:r>
            <a:r>
              <a:rPr lang="es-ES" altLang="ko-KR" sz="1200" b="0" dirty="0">
                <a:solidFill>
                  <a:schemeClr val="accent5">
                    <a:lumMod val="7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</a:t>
            </a:r>
            <a:r>
              <a:rPr lang="ko-KR" altLang="en-US" sz="1200" b="0" dirty="0">
                <a:solidFill>
                  <a:schemeClr val="accent5">
                    <a:lumMod val="7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200" b="0" dirty="0">
                <a:solidFill>
                  <a:schemeClr val="accent2">
                    <a:lumMod val="7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</a:t>
            </a:r>
            <a:r>
              <a:rPr lang="es-ES" altLang="ko-KR" sz="1200" b="0" dirty="0">
                <a:solidFill>
                  <a:schemeClr val="accent2">
                    <a:lumMod val="7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값의 범위를 보면</a:t>
            </a:r>
            <a:r>
              <a:rPr lang="en-U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 </a:t>
            </a:r>
            <a:r>
              <a:rPr lang="ko-KR" altLang="en-US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값이 클 때 약 </a:t>
            </a:r>
            <a:r>
              <a:rPr lang="en-U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0.7~0.8 </a:t>
            </a:r>
            <a:r>
              <a:rPr lang="ko-KR" altLang="en-US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까지도 가짐</a:t>
            </a:r>
            <a:r>
              <a:rPr lang="en-U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br>
              <a:rPr lang="en-U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이것은 </a:t>
            </a:r>
            <a:r>
              <a:rPr lang="es-ES" altLang="ko-KR" sz="1200" b="0" dirty="0">
                <a:solidFill>
                  <a:schemeClr val="accent6">
                    <a:lumMod val="7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 가지는 값의 범위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0.69)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유사하거나 더 큰 값임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따라서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구간에서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가지는 값을 이상치로 볼 수 있는지 확인이 필요함   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060D0-A89F-0014-1309-1F85B3D206E4}"/>
              </a:ext>
            </a:extLst>
          </p:cNvPr>
          <p:cNvSpPr txBox="1"/>
          <p:nvPr/>
        </p:nvSpPr>
        <p:spPr>
          <a:xfrm>
            <a:off x="938757" y="1719119"/>
            <a:ext cx="10027483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FUEL_GAS_VLV_C_DIFF_CV</a:t>
            </a:r>
            <a:r>
              <a:rPr lang="es-ES" altLang="ko-KR" sz="1200" b="0" dirty="0">
                <a:solidFill>
                  <a:schemeClr val="accent6">
                    <a:lumMod val="7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C)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값을 </a:t>
            </a: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FUEL_GAS_VLV_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</a:t>
            </a: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_DIFF_CV</a:t>
            </a:r>
            <a:r>
              <a:rPr lang="es-ES" altLang="ko-KR" sz="1200" b="0" dirty="0">
                <a:solidFill>
                  <a:schemeClr val="accent5">
                    <a:lumMod val="7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(A)</a:t>
            </a: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FUEL_GAS_VLV_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</a:t>
            </a: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_DIFF_CV</a:t>
            </a:r>
            <a:r>
              <a:rPr lang="es-ES" altLang="ko-KR" sz="1200" b="0" dirty="0">
                <a:solidFill>
                  <a:schemeClr val="accent2">
                    <a:lumMod val="75000"/>
                  </a:schemeClr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(B)</a:t>
            </a: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비교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BB4011-0AC6-B3F1-2F9A-606E617B5DE8}"/>
              </a:ext>
            </a:extLst>
          </p:cNvPr>
          <p:cNvGrpSpPr/>
          <p:nvPr/>
        </p:nvGrpSpPr>
        <p:grpSpPr>
          <a:xfrm>
            <a:off x="6295690" y="2384586"/>
            <a:ext cx="5504594" cy="2852400"/>
            <a:chOff x="6295690" y="2384586"/>
            <a:chExt cx="5504594" cy="28524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6AC94F6-AAF2-AC7A-F85A-CA526F32EC5C}"/>
                </a:ext>
              </a:extLst>
            </p:cNvPr>
            <p:cNvGrpSpPr/>
            <p:nvPr/>
          </p:nvGrpSpPr>
          <p:grpSpPr>
            <a:xfrm>
              <a:off x="6295690" y="2384586"/>
              <a:ext cx="4833501" cy="2852400"/>
              <a:chOff x="6295690" y="2384586"/>
              <a:chExt cx="4833501" cy="285240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1A25C96-9513-5E58-8B05-916144F078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8526"/>
              <a:stretch/>
            </p:blipFill>
            <p:spPr>
              <a:xfrm>
                <a:off x="6295690" y="2402637"/>
                <a:ext cx="4833501" cy="2834349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2E40BD0-1AF6-D121-2EC3-3AC8E5548F78}"/>
                  </a:ext>
                </a:extLst>
              </p:cNvPr>
              <p:cNvSpPr/>
              <p:nvPr/>
            </p:nvSpPr>
            <p:spPr>
              <a:xfrm>
                <a:off x="7629765" y="2384586"/>
                <a:ext cx="2165350" cy="147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DC5BFFF-2E8A-B3E1-B7E3-74070DF4839E}"/>
                </a:ext>
              </a:extLst>
            </p:cNvPr>
            <p:cNvCxnSpPr>
              <a:cxnSpLocks/>
            </p:cNvCxnSpPr>
            <p:nvPr/>
          </p:nvCxnSpPr>
          <p:spPr>
            <a:xfrm>
              <a:off x="10622918" y="4427476"/>
              <a:ext cx="459721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D54186-10FD-6A6E-FCDA-83A44175E956}"/>
                </a:ext>
              </a:extLst>
            </p:cNvPr>
            <p:cNvSpPr txBox="1"/>
            <p:nvPr/>
          </p:nvSpPr>
          <p:spPr>
            <a:xfrm>
              <a:off x="10950799" y="4286502"/>
              <a:ext cx="849485" cy="439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</a:t>
              </a:r>
              <a:br>
                <a: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F035AED-E2B1-9470-912D-980494AF9551}"/>
                </a:ext>
              </a:extLst>
            </p:cNvPr>
            <p:cNvCxnSpPr>
              <a:cxnSpLocks/>
            </p:cNvCxnSpPr>
            <p:nvPr/>
          </p:nvCxnSpPr>
          <p:spPr>
            <a:xfrm>
              <a:off x="9705930" y="4428321"/>
              <a:ext cx="57472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37694D-5C12-19B1-DFC0-06DD01FB19CB}"/>
                </a:ext>
              </a:extLst>
            </p:cNvPr>
            <p:cNvSpPr txBox="1"/>
            <p:nvPr/>
          </p:nvSpPr>
          <p:spPr>
            <a:xfrm>
              <a:off x="9587819" y="4402448"/>
              <a:ext cx="849485" cy="255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NORMAL</a:t>
              </a:r>
              <a:r>
                <a:rPr lang="ko-KR" altLang="en-US" sz="8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FB8574D-B2CE-BEE4-8ECB-74992E3C6993}"/>
                </a:ext>
              </a:extLst>
            </p:cNvPr>
            <p:cNvCxnSpPr>
              <a:cxnSpLocks/>
            </p:cNvCxnSpPr>
            <p:nvPr/>
          </p:nvCxnSpPr>
          <p:spPr>
            <a:xfrm>
              <a:off x="6742729" y="4428321"/>
              <a:ext cx="290859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CA1685-A303-DB10-253B-9014FF4B805C}"/>
                </a:ext>
              </a:extLst>
            </p:cNvPr>
            <p:cNvSpPr txBox="1"/>
            <p:nvPr/>
          </p:nvSpPr>
          <p:spPr>
            <a:xfrm>
              <a:off x="7394815" y="4374066"/>
              <a:ext cx="849485" cy="255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Train </a:t>
              </a:r>
              <a:r>
                <a:rPr lang="ko-KR" altLang="en-US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5474BD-B87C-0E8F-FAE0-63ED6993FEC5}"/>
              </a:ext>
            </a:extLst>
          </p:cNvPr>
          <p:cNvGrpSpPr/>
          <p:nvPr/>
        </p:nvGrpSpPr>
        <p:grpSpPr>
          <a:xfrm>
            <a:off x="744907" y="2748946"/>
            <a:ext cx="5351093" cy="2488040"/>
            <a:chOff x="744907" y="2748946"/>
            <a:chExt cx="5351093" cy="248804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712A350-1FCD-05F2-97EC-50834097B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333"/>
            <a:stretch/>
          </p:blipFill>
          <p:spPr>
            <a:xfrm>
              <a:off x="744907" y="2748946"/>
              <a:ext cx="4680000" cy="2488040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0CDDA0E-1C27-24A2-D8D6-B3A400F28972}"/>
                </a:ext>
              </a:extLst>
            </p:cNvPr>
            <p:cNvCxnSpPr>
              <a:cxnSpLocks/>
            </p:cNvCxnSpPr>
            <p:nvPr/>
          </p:nvCxnSpPr>
          <p:spPr>
            <a:xfrm>
              <a:off x="4921500" y="4853380"/>
              <a:ext cx="459721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A1CC30-D267-B7C4-20FF-D7B398CDEC6A}"/>
                </a:ext>
              </a:extLst>
            </p:cNvPr>
            <p:cNvSpPr txBox="1"/>
            <p:nvPr/>
          </p:nvSpPr>
          <p:spPr>
            <a:xfrm>
              <a:off x="5246515" y="4695683"/>
              <a:ext cx="849485" cy="439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</a:t>
              </a:r>
              <a:br>
                <a: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</a:br>
              <a:r>
                <a:rPr lang="ko-KR" altLang="en-US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8423165-480C-4A70-7BE4-FDF5E2ECB648}"/>
                </a:ext>
              </a:extLst>
            </p:cNvPr>
            <p:cNvCxnSpPr>
              <a:cxnSpLocks/>
            </p:cNvCxnSpPr>
            <p:nvPr/>
          </p:nvCxnSpPr>
          <p:spPr>
            <a:xfrm>
              <a:off x="4044076" y="4853853"/>
              <a:ext cx="629524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FE11A6F-A391-09EE-B610-2E4A1F41C594}"/>
                </a:ext>
              </a:extLst>
            </p:cNvPr>
            <p:cNvSpPr txBox="1"/>
            <p:nvPr/>
          </p:nvSpPr>
          <p:spPr>
            <a:xfrm>
              <a:off x="3925965" y="4796230"/>
              <a:ext cx="919918" cy="255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NORMAL</a:t>
              </a:r>
              <a:r>
                <a:rPr lang="ko-KR" altLang="en-US" sz="800" dirty="0">
                  <a:solidFill>
                    <a:srgbClr val="0070C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solidFill>
                  <a:srgbClr val="0070C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BA71EF8-74F9-08C6-BFA8-F26194119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7875" y="4853853"/>
              <a:ext cx="2767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BF598C-443C-F48F-7C1D-CC2662DEBEFE}"/>
                </a:ext>
              </a:extLst>
            </p:cNvPr>
            <p:cNvSpPr txBox="1"/>
            <p:nvPr/>
          </p:nvSpPr>
          <p:spPr>
            <a:xfrm>
              <a:off x="1980611" y="4761498"/>
              <a:ext cx="849485" cy="255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Train </a:t>
              </a:r>
              <a:r>
                <a:rPr lang="ko-KR" altLang="en-US" sz="8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 </a:t>
              </a:r>
              <a:endPara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AF43E28D-200D-E4D4-E9FC-0415C9AC7A5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6</a:t>
            </a:r>
          </a:p>
        </p:txBody>
      </p:sp>
    </p:spTree>
    <p:extLst>
      <p:ext uri="{BB962C8B-B14F-4D97-AF65-F5344CB8AC3E}">
        <p14:creationId xmlns:p14="http://schemas.microsoft.com/office/powerpoint/2010/main" val="357708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1D00C0-6901-52FC-21BC-E622EEAD927C}"/>
              </a:ext>
            </a:extLst>
          </p:cNvPr>
          <p:cNvSpPr txBox="1"/>
          <p:nvPr/>
        </p:nvSpPr>
        <p:spPr>
          <a:xfrm>
            <a:off x="660737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Case 6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정리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C718-B6B5-4880-3F09-EC7BF344B30B}"/>
              </a:ext>
            </a:extLst>
          </p:cNvPr>
          <p:cNvSpPr txBox="1"/>
          <p:nvPr/>
        </p:nvSpPr>
        <p:spPr>
          <a:xfrm>
            <a:off x="912998" y="1797208"/>
            <a:ext cx="9525041" cy="151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Case 6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은 </a:t>
            </a:r>
            <a:r>
              <a:rPr lang="es-ES" altLang="ko-KR" sz="1200" b="0" dirty="0"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FUEL_GAS_VLV_C_DIFF_CV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값이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Normal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기간에 약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0.4%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값을 가지다가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기간에 평균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0.64%,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최대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0.69%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까지 </a:t>
            </a:r>
            <a:b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증가함을 언급함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하지만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Train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기간에도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 대비 최대 약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0.6%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값을 가짐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따라서 약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0.6%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까지의 값은 이상치로 잘 검출되지 않고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Anomaly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에서 약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0.6% ~ 0.69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사이의 값을 가지는 경우가 주로 이상치로 검출됨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결론적으로 전체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기간 중 일부 기간에 대해서만 이상치로 검출되므로 낮은 검출 성능을 보임 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248722-816A-B76C-30F5-CB40D69C9B3C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– Case 6</a:t>
            </a:r>
          </a:p>
        </p:txBody>
      </p:sp>
    </p:spTree>
    <p:extLst>
      <p:ext uri="{BB962C8B-B14F-4D97-AF65-F5344CB8AC3E}">
        <p14:creationId xmlns:p14="http://schemas.microsoft.com/office/powerpoint/2010/main" val="1031081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1D00C0-6901-52FC-21BC-E622EEAD927C}"/>
              </a:ext>
            </a:extLst>
          </p:cNvPr>
          <p:cNvSpPr txBox="1"/>
          <p:nvPr/>
        </p:nvSpPr>
        <p:spPr>
          <a:xfrm>
            <a:off x="660737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사례 분석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결론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C718-B6B5-4880-3F09-EC7BF344B30B}"/>
              </a:ext>
            </a:extLst>
          </p:cNvPr>
          <p:cNvSpPr txBox="1"/>
          <p:nvPr/>
        </p:nvSpPr>
        <p:spPr>
          <a:xfrm>
            <a:off x="912998" y="1797208"/>
            <a:ext cx="9525041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Case3, Case 6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은 이상치 검출 모델의 성능을 검증하기에 적합하지 않음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248722-816A-B76C-30F5-CB40D69C9B3C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분석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ECB2FD-A581-8DB6-3F96-259BBCFF4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659490"/>
              </p:ext>
            </p:extLst>
          </p:nvPr>
        </p:nvGraphicFramePr>
        <p:xfrm>
          <a:off x="1160759" y="2591853"/>
          <a:ext cx="5067288" cy="2552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38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Data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이상 원인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데이터 적합도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동탄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COMPRESSOR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적합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GT2-1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COMBUSTION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보통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586168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GT2-2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COMBUSTION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부적합</a:t>
                      </a:r>
                      <a:endParaRPr lang="en-US" altLang="ko-KR" sz="900" b="0" i="0" u="none" strike="noStrike" dirty="0">
                        <a:solidFill>
                          <a:srgbClr val="C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동탄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GT1-1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GENERATOR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설비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적합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33236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동탄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GT1-2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COOLING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설비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적합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5663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FUEL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설비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C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부적합</a:t>
                      </a:r>
                      <a:endParaRPr lang="en-US" altLang="ko-KR" sz="900" b="0" i="0" u="none" strike="noStrike" dirty="0">
                        <a:solidFill>
                          <a:srgbClr val="C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57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42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659084" y="3198167"/>
            <a:ext cx="2873831" cy="461666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pPr algn="ctr"/>
            <a:r>
              <a:rPr lang="ko-KR" altLang="en-US" sz="27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비교</a:t>
            </a:r>
            <a:endParaRPr lang="en-US" sz="27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43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비교</a:t>
            </a:r>
            <a:endParaRPr 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77677-7F96-8888-C91B-056AE6F5814E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 성능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9A5D2-A4FE-061D-7798-BF30661450D3}"/>
              </a:ext>
            </a:extLst>
          </p:cNvPr>
          <p:cNvSpPr txBox="1"/>
          <p:nvPr/>
        </p:nvSpPr>
        <p:spPr>
          <a:xfrm>
            <a:off x="1080563" y="1752817"/>
            <a:ext cx="6365266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LSTM-AE, GDN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 좋은 성능을 보이며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altLang="ko-KR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TimesNet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은 다른 두 모델에 비해 크게 낮은 성능을 보임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094FCEF-40B0-EB97-4380-4D791E27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732302"/>
              </p:ext>
            </p:extLst>
          </p:nvPr>
        </p:nvGraphicFramePr>
        <p:xfrm>
          <a:off x="1498612" y="2442861"/>
          <a:ext cx="8407392" cy="1408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24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3749807564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60260970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Method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4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5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6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평균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LSTM-AE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GDN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TimesNet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35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369A1C-A61A-E7D8-0D27-859FDA049B75}"/>
              </a:ext>
            </a:extLst>
          </p:cNvPr>
          <p:cNvSpPr txBox="1"/>
          <p:nvPr/>
        </p:nvSpPr>
        <p:spPr>
          <a:xfrm>
            <a:off x="1457327" y="4011985"/>
            <a:ext cx="6104586" cy="165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성능 높은 모델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LSTM-AE, GDN</a:t>
            </a: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성능이 낮은 모델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 </a:t>
            </a:r>
            <a:r>
              <a:rPr lang="en-US" altLang="ko-KR" sz="105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TimesNet</a:t>
            </a:r>
            <a:endParaRPr lang="en-US" altLang="ko-KR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☞ </a:t>
            </a:r>
            <a:r>
              <a:rPr lang="en-US" altLang="ko-KR" sz="105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TimesNet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성능이 낮은 이유 확인 필요함</a:t>
            </a:r>
            <a:endParaRPr lang="en-US" altLang="ko-KR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☞ 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LSTM-AE 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 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GDN 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 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Case 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에 따라 성능이 다른 이유 확인 필요함</a:t>
            </a:r>
            <a:endParaRPr lang="en-US" altLang="ko-KR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05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659084" y="3198167"/>
            <a:ext cx="2873831" cy="461666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pPr algn="ctr"/>
            <a:r>
              <a:rPr lang="ko-KR" altLang="en-US" sz="27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배경</a:t>
            </a:r>
            <a:endParaRPr lang="en-US" sz="27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777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AB1150-E574-0B8D-41FC-A680FB6B474B}"/>
              </a:ext>
            </a:extLst>
          </p:cNvPr>
          <p:cNvCxnSpPr>
            <a:cxnSpLocks/>
          </p:cNvCxnSpPr>
          <p:nvPr/>
        </p:nvCxnSpPr>
        <p:spPr>
          <a:xfrm>
            <a:off x="4081665" y="2122126"/>
            <a:ext cx="38100" cy="4324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5AFEDF-6432-5107-0ACB-C63C7928D3B0}"/>
              </a:ext>
            </a:extLst>
          </p:cNvPr>
          <p:cNvSpPr txBox="1"/>
          <p:nvPr/>
        </p:nvSpPr>
        <p:spPr>
          <a:xfrm>
            <a:off x="775622" y="2013492"/>
            <a:ext cx="3049301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en-US" altLang="ko-KR" sz="12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LSTM-AE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50A13-E281-B74E-C1F9-88493C31F151}"/>
              </a:ext>
            </a:extLst>
          </p:cNvPr>
          <p:cNvSpPr txBox="1"/>
          <p:nvPr/>
        </p:nvSpPr>
        <p:spPr>
          <a:xfrm>
            <a:off x="4418113" y="2013493"/>
            <a:ext cx="3049301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en-US" altLang="ko-KR" sz="12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GDN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6E7E8A-FF72-D422-2A57-4AE18048F3C9}"/>
              </a:ext>
            </a:extLst>
          </p:cNvPr>
          <p:cNvSpPr txBox="1"/>
          <p:nvPr/>
        </p:nvSpPr>
        <p:spPr>
          <a:xfrm>
            <a:off x="481915" y="4966379"/>
            <a:ext cx="3174310" cy="718466"/>
          </a:xfrm>
          <a:prstGeom prst="rect">
            <a:avLst/>
          </a:prstGeom>
          <a:noFill/>
        </p:spPr>
        <p:txBody>
          <a:bodyPr wrap="square" lIns="5400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 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으로 이루어진 인코더와 </a:t>
            </a:r>
            <a:r>
              <a:rPr lang="ko-KR" altLang="en-US" sz="11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디코더</a:t>
            </a:r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 데이터를 재구성하여 학습 및 예측</a:t>
            </a:r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229365-FBEE-13F0-1029-894362F1EB29}"/>
              </a:ext>
            </a:extLst>
          </p:cNvPr>
          <p:cNvSpPr txBox="1"/>
          <p:nvPr/>
        </p:nvSpPr>
        <p:spPr>
          <a:xfrm>
            <a:off x="436158" y="1081381"/>
            <a:ext cx="3743956" cy="510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1ED3C3FA-0C29-9153-08FB-8028D02B1B09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비교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D486842-9A43-6A83-98C2-ECC8373DA90D}"/>
              </a:ext>
            </a:extLst>
          </p:cNvPr>
          <p:cNvCxnSpPr>
            <a:cxnSpLocks/>
          </p:cNvCxnSpPr>
          <p:nvPr/>
        </p:nvCxnSpPr>
        <p:spPr>
          <a:xfrm>
            <a:off x="8115696" y="2070920"/>
            <a:ext cx="38100" cy="4324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CC3BFB-B4C3-69F4-703F-8EA70F5DC1C0}"/>
              </a:ext>
            </a:extLst>
          </p:cNvPr>
          <p:cNvSpPr txBox="1"/>
          <p:nvPr/>
        </p:nvSpPr>
        <p:spPr>
          <a:xfrm>
            <a:off x="8510115" y="2013492"/>
            <a:ext cx="3049301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en-US" altLang="ko-KR" sz="1200" dirty="0" err="1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TimesNet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0487B3-0794-89F7-68F1-802EEF79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59" t="7056" r="5721" b="69967"/>
          <a:stretch/>
        </p:blipFill>
        <p:spPr>
          <a:xfrm>
            <a:off x="194854" y="3266505"/>
            <a:ext cx="3672840" cy="101454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1E81F18-EC5E-DD1A-26A5-408DD5170D37}"/>
              </a:ext>
            </a:extLst>
          </p:cNvPr>
          <p:cNvGrpSpPr/>
          <p:nvPr/>
        </p:nvGrpSpPr>
        <p:grpSpPr>
          <a:xfrm>
            <a:off x="4650812" y="2948804"/>
            <a:ext cx="3061356" cy="1896926"/>
            <a:chOff x="4650812" y="2945246"/>
            <a:chExt cx="3061356" cy="18969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4295AA8-3614-627B-6566-C80478298B2D}"/>
                </a:ext>
              </a:extLst>
            </p:cNvPr>
            <p:cNvGrpSpPr/>
            <p:nvPr/>
          </p:nvGrpSpPr>
          <p:grpSpPr>
            <a:xfrm>
              <a:off x="4650812" y="2945246"/>
              <a:ext cx="3061356" cy="1896926"/>
              <a:chOff x="6038194" y="1834758"/>
              <a:chExt cx="3061356" cy="189692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04ABBD7-FAFC-12FA-C9F8-69E334B6E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3747" r="53085" b="29047"/>
              <a:stretch/>
            </p:blipFill>
            <p:spPr>
              <a:xfrm>
                <a:off x="6038194" y="1986097"/>
                <a:ext cx="2533433" cy="1471777"/>
              </a:xfrm>
              <a:prstGeom prst="rect">
                <a:avLst/>
              </a:prstGeom>
            </p:spPr>
          </p:pic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228E7A89-A289-B126-7B2F-DC8EB7B9711E}"/>
                  </a:ext>
                </a:extLst>
              </p:cNvPr>
              <p:cNvSpPr/>
              <p:nvPr/>
            </p:nvSpPr>
            <p:spPr>
              <a:xfrm>
                <a:off x="7842249" y="3081867"/>
                <a:ext cx="592667" cy="332316"/>
              </a:xfrm>
              <a:prstGeom prst="roundRect">
                <a:avLst/>
              </a:prstGeom>
              <a:solidFill>
                <a:srgbClr val="FFF2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BD94BE89-8186-D73A-B46E-D08E902A4872}"/>
                  </a:ext>
                </a:extLst>
              </p:cNvPr>
              <p:cNvSpPr/>
              <p:nvPr/>
            </p:nvSpPr>
            <p:spPr>
              <a:xfrm>
                <a:off x="8401050" y="3399368"/>
                <a:ext cx="592667" cy="33231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CD214C13-E7FD-2046-7947-57345571D72B}"/>
                  </a:ext>
                </a:extLst>
              </p:cNvPr>
              <p:cNvSpPr/>
              <p:nvPr/>
            </p:nvSpPr>
            <p:spPr>
              <a:xfrm>
                <a:off x="8506883" y="1834758"/>
                <a:ext cx="592667" cy="33231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4D32B71-B6C0-BC47-BEFE-EA45491FC4EF}"/>
                </a:ext>
              </a:extLst>
            </p:cNvPr>
            <p:cNvSpPr/>
            <p:nvPr/>
          </p:nvSpPr>
          <p:spPr>
            <a:xfrm>
              <a:off x="5127268" y="3161053"/>
              <a:ext cx="187377" cy="203037"/>
            </a:xfrm>
            <a:prstGeom prst="rect">
              <a:avLst/>
            </a:prstGeom>
            <a:solidFill>
              <a:srgbClr val="FFF2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CA7076A-B8B4-12A4-3F0A-E9C0CC22EBDE}"/>
              </a:ext>
            </a:extLst>
          </p:cNvPr>
          <p:cNvSpPr txBox="1"/>
          <p:nvPr/>
        </p:nvSpPr>
        <p:spPr>
          <a:xfrm>
            <a:off x="4739622" y="4960424"/>
            <a:ext cx="3174310" cy="718466"/>
          </a:xfrm>
          <a:prstGeom prst="rect">
            <a:avLst/>
          </a:prstGeom>
          <a:noFill/>
        </p:spPr>
        <p:txBody>
          <a:bodyPr wrap="square" lIns="5400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 신경망 기반 모델 </a:t>
            </a:r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센서 간 관계를 그래프 구조로 학습 및 예측</a:t>
            </a:r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B2BDB6-FDA2-8197-A556-FE66BF778F9D}"/>
              </a:ext>
            </a:extLst>
          </p:cNvPr>
          <p:cNvGrpSpPr/>
          <p:nvPr/>
        </p:nvGrpSpPr>
        <p:grpSpPr>
          <a:xfrm>
            <a:off x="8455408" y="2645446"/>
            <a:ext cx="3665369" cy="2148923"/>
            <a:chOff x="849024" y="866596"/>
            <a:chExt cx="6075558" cy="320506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B068910-65A9-6196-9D44-3A11AEE9F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024" y="866596"/>
              <a:ext cx="5871090" cy="320506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7AAACF6-450E-8E20-36E4-39A5B9B3068B}"/>
                </a:ext>
              </a:extLst>
            </p:cNvPr>
            <p:cNvSpPr/>
            <p:nvPr/>
          </p:nvSpPr>
          <p:spPr>
            <a:xfrm>
              <a:off x="6429829" y="2365829"/>
              <a:ext cx="246743" cy="566057"/>
            </a:xfrm>
            <a:prstGeom prst="rect">
              <a:avLst/>
            </a:prstGeom>
            <a:solidFill>
              <a:srgbClr val="E4F2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A316AC1-92AB-8878-6EBC-ABC35FDC72E6}"/>
                </a:ext>
              </a:extLst>
            </p:cNvPr>
            <p:cNvSpPr/>
            <p:nvPr/>
          </p:nvSpPr>
          <p:spPr>
            <a:xfrm>
              <a:off x="6677839" y="2331963"/>
              <a:ext cx="246743" cy="566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020C2BE-86F3-8981-2628-F1F7ADD99F44}"/>
              </a:ext>
            </a:extLst>
          </p:cNvPr>
          <p:cNvSpPr txBox="1"/>
          <p:nvPr/>
        </p:nvSpPr>
        <p:spPr>
          <a:xfrm>
            <a:off x="8533789" y="4960424"/>
            <a:ext cx="3437364" cy="1057021"/>
          </a:xfrm>
          <a:prstGeom prst="rect">
            <a:avLst/>
          </a:prstGeom>
          <a:noFill/>
        </p:spPr>
        <p:txBody>
          <a:bodyPr wrap="square" lIns="5400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다중 주기의 패턴을 포착하는 모델 </a:t>
            </a:r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1D-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데이터를 주기에 맞게 변환해 </a:t>
            </a: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2D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표현하고</a:t>
            </a: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CNN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을 적용하여 학습 및 예측</a:t>
            </a:r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655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98229365-FBEE-13F0-1029-894362F1EB29}"/>
              </a:ext>
            </a:extLst>
          </p:cNvPr>
          <p:cNvSpPr txBox="1"/>
          <p:nvPr/>
        </p:nvSpPr>
        <p:spPr>
          <a:xfrm>
            <a:off x="436158" y="1081381"/>
            <a:ext cx="3743956" cy="510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 특징 비교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1ED3C3FA-0C29-9153-08FB-8028D02B1B09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비교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628A424-2CD0-76BC-7686-FF7FC4666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578596"/>
              </p:ext>
            </p:extLst>
          </p:nvPr>
        </p:nvGraphicFramePr>
        <p:xfrm>
          <a:off x="835732" y="2285409"/>
          <a:ext cx="7577616" cy="3372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736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2092960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2092960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2092960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</a:tblGrid>
              <a:tr h="3044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Method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LSTM-AE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GDN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TimesNet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438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모델 유형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재구성 기반 시계열 인코더</a:t>
                      </a:r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-</a:t>
                      </a:r>
                      <a:r>
                        <a:rPr lang="ko-KR" altLang="en-US" sz="700" u="none" strike="noStrike" dirty="0" err="1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디코더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그래프 신경망 기반 예측 모델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2D 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변환 기반 주기 분석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4382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핵심 메커니즘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 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셀을 통한 잠재 공간 학습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그래프 </a:t>
                      </a:r>
                      <a:r>
                        <a:rPr lang="ko-KR" altLang="en-US" sz="700" u="none" strike="noStrike" dirty="0" err="1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어텐션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기반 변수 관계 모델링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1D → 2D 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주기 행렬 변환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  <a:tr h="4382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주요 강점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장기 의존성 학습</a:t>
                      </a:r>
                    </a:p>
                  </a:txBody>
                  <a:tcPr marL="0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다변량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상관관계 추론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다중 주기 패턴 포착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3532"/>
                  </a:ext>
                </a:extLst>
              </a:tr>
              <a:tr h="4382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탐지 방식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재구성 오차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예측 오차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예측 오차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12282"/>
                  </a:ext>
                </a:extLst>
              </a:tr>
              <a:tr h="4382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다변량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처리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 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기반의 인코더</a:t>
                      </a:r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-</a:t>
                      </a:r>
                      <a:r>
                        <a:rPr lang="ko-KR" altLang="en-US" sz="700" u="none" strike="noStrike" dirty="0" err="1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디코더에서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과정에서 반영됨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상호작용을 그래프 구조로 학습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임베딩과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컨볼루션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과정을 통해 암묵적으로 반영함</a:t>
                      </a: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445975"/>
                  </a:ext>
                </a:extLst>
              </a:tr>
              <a:tr h="4382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시계열 처리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순차 처리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어텐션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구조</a:t>
                      </a:r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시간적 변동성</a:t>
                      </a:r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다중 주기 고려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26691"/>
                  </a:ext>
                </a:extLst>
              </a:tr>
              <a:tr h="43826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최적 적용 사례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저차원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시계열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 네트워크</a:t>
                      </a:r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사회경제 데이터 등 관계형 시스템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전력 소비</a:t>
                      </a:r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, 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생체 신호 등 주기적 데이터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893622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DDAA3C5-8E7B-9FE0-DC12-5F8D1D9B0211}"/>
              </a:ext>
            </a:extLst>
          </p:cNvPr>
          <p:cNvSpPr txBox="1"/>
          <p:nvPr/>
        </p:nvSpPr>
        <p:spPr>
          <a:xfrm>
            <a:off x="780843" y="1694509"/>
            <a:ext cx="6365266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모델의 각기 다른 특징들은 특정 데이터 유형에서 이상치 검출을 용이하게 함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785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63C0A68B-E2C9-8B65-4FBB-E72923BAE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56551"/>
              </p:ext>
            </p:extLst>
          </p:nvPr>
        </p:nvGraphicFramePr>
        <p:xfrm>
          <a:off x="6417938" y="4878941"/>
          <a:ext cx="5541873" cy="1691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291">
                  <a:extLst>
                    <a:ext uri="{9D8B030D-6E8A-4147-A177-3AD203B41FA5}">
                      <a16:colId xmlns:a16="http://schemas.microsoft.com/office/drawing/2014/main" val="3881279975"/>
                    </a:ext>
                  </a:extLst>
                </a:gridCol>
                <a:gridCol w="1847291">
                  <a:extLst>
                    <a:ext uri="{9D8B030D-6E8A-4147-A177-3AD203B41FA5}">
                      <a16:colId xmlns:a16="http://schemas.microsoft.com/office/drawing/2014/main" val="872913183"/>
                    </a:ext>
                  </a:extLst>
                </a:gridCol>
                <a:gridCol w="1847291">
                  <a:extLst>
                    <a:ext uri="{9D8B030D-6E8A-4147-A177-3AD203B41FA5}">
                      <a16:colId xmlns:a16="http://schemas.microsoft.com/office/drawing/2014/main" val="3191147628"/>
                    </a:ext>
                  </a:extLst>
                </a:gridCol>
              </a:tblGrid>
              <a:tr h="2817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LSTM-AE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dirty="0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GDN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TimesNet</a:t>
                      </a:r>
                      <a:endParaRPr lang="en-US" altLang="ko-KR" sz="800" b="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907623"/>
                  </a:ext>
                </a:extLst>
              </a:tr>
              <a:tr h="1003656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07467"/>
                  </a:ext>
                </a:extLst>
              </a:tr>
              <a:tr h="4056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순차 처리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그래프 </a:t>
                      </a:r>
                      <a:r>
                        <a:rPr lang="ko-KR" altLang="en-US" sz="7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어텐션</a:t>
                      </a:r>
                      <a:r>
                        <a:rPr lang="en-US" altLang="ko-KR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시간적 변동성 가짐</a:t>
                      </a:r>
                      <a:r>
                        <a:rPr lang="en-US" altLang="ko-KR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다중 주기 고려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26103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3D2677C-6D51-BA48-20C7-E27327205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8046"/>
              </p:ext>
            </p:extLst>
          </p:nvPr>
        </p:nvGraphicFramePr>
        <p:xfrm>
          <a:off x="6417939" y="2498297"/>
          <a:ext cx="5541873" cy="1691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291">
                  <a:extLst>
                    <a:ext uri="{9D8B030D-6E8A-4147-A177-3AD203B41FA5}">
                      <a16:colId xmlns:a16="http://schemas.microsoft.com/office/drawing/2014/main" val="3881279975"/>
                    </a:ext>
                  </a:extLst>
                </a:gridCol>
                <a:gridCol w="1847291">
                  <a:extLst>
                    <a:ext uri="{9D8B030D-6E8A-4147-A177-3AD203B41FA5}">
                      <a16:colId xmlns:a16="http://schemas.microsoft.com/office/drawing/2014/main" val="872913183"/>
                    </a:ext>
                  </a:extLst>
                </a:gridCol>
                <a:gridCol w="1847291">
                  <a:extLst>
                    <a:ext uri="{9D8B030D-6E8A-4147-A177-3AD203B41FA5}">
                      <a16:colId xmlns:a16="http://schemas.microsoft.com/office/drawing/2014/main" val="3191147628"/>
                    </a:ext>
                  </a:extLst>
                </a:gridCol>
              </a:tblGrid>
              <a:tr h="2817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LSTM-AE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dirty="0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GDN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TimesNet</a:t>
                      </a:r>
                      <a:endParaRPr lang="en-US" altLang="ko-KR" sz="800" b="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907623"/>
                  </a:ext>
                </a:extLst>
              </a:tr>
              <a:tr h="1003656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07467"/>
                  </a:ext>
                </a:extLst>
              </a:tr>
              <a:tr h="4056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700" u="none" strike="noStrike" dirty="0" err="1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다변량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변수 병합 후 인코더</a:t>
                      </a:r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-</a:t>
                      </a:r>
                      <a:r>
                        <a:rPr lang="ko-KR" altLang="en-US" sz="700" u="none" strike="noStrike" dirty="0" err="1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디코더</a:t>
                      </a:r>
                      <a:r>
                        <a:rPr lang="ko-KR" altLang="en-US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학습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그래프 구조로 </a:t>
                      </a:r>
                      <a:r>
                        <a:rPr lang="ko-KR" altLang="en-US" sz="700" dirty="0" err="1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다변량</a:t>
                      </a:r>
                      <a:r>
                        <a:rPr lang="ko-KR" altLang="en-US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상관관계 학습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컨볼루션에서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다변량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변수의 전체적인 패턴 추출</a:t>
                      </a: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26103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비교</a:t>
            </a:r>
            <a:endParaRPr 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9A5D2-A4FE-061D-7798-BF30661450D3}"/>
              </a:ext>
            </a:extLst>
          </p:cNvPr>
          <p:cNvSpPr txBox="1"/>
          <p:nvPr/>
        </p:nvSpPr>
        <p:spPr>
          <a:xfrm>
            <a:off x="342521" y="1889970"/>
            <a:ext cx="4259959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탐지 방식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재구성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993E68D6-D655-3BD8-520C-D6FCF6685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6"/>
          <a:stretch/>
        </p:blipFill>
        <p:spPr>
          <a:xfrm>
            <a:off x="3561607" y="2961382"/>
            <a:ext cx="2160000" cy="558413"/>
          </a:xfrm>
          <a:prstGeom prst="rect">
            <a:avLst/>
          </a:prstGeom>
        </p:spPr>
      </p:pic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C9E3FCE-DBEF-D02D-CD22-8C8A821A25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30"/>
          <a:stretch/>
        </p:blipFill>
        <p:spPr>
          <a:xfrm>
            <a:off x="1030705" y="2961382"/>
            <a:ext cx="2160000" cy="558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C742A8-1665-AC24-EFB6-8EBF3912F9FB}"/>
              </a:ext>
            </a:extLst>
          </p:cNvPr>
          <p:cNvSpPr txBox="1"/>
          <p:nvPr/>
        </p:nvSpPr>
        <p:spPr>
          <a:xfrm>
            <a:off x="436158" y="1081381"/>
            <a:ext cx="3743956" cy="510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 특징 비교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C7643C-6063-008B-7C28-8D5341B3911C}"/>
              </a:ext>
            </a:extLst>
          </p:cNvPr>
          <p:cNvSpPr txBox="1"/>
          <p:nvPr/>
        </p:nvSpPr>
        <p:spPr>
          <a:xfrm>
            <a:off x="6658059" y="1889970"/>
            <a:ext cx="4259959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다변량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처리 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1585F6F-0DD2-EE2A-64AC-FB5105BAD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442481"/>
              </p:ext>
            </p:extLst>
          </p:nvPr>
        </p:nvGraphicFramePr>
        <p:xfrm>
          <a:off x="349535" y="2498297"/>
          <a:ext cx="5541873" cy="2953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985">
                  <a:extLst>
                    <a:ext uri="{9D8B030D-6E8A-4147-A177-3AD203B41FA5}">
                      <a16:colId xmlns:a16="http://schemas.microsoft.com/office/drawing/2014/main" val="3881279975"/>
                    </a:ext>
                  </a:extLst>
                </a:gridCol>
                <a:gridCol w="2492444">
                  <a:extLst>
                    <a:ext uri="{9D8B030D-6E8A-4147-A177-3AD203B41FA5}">
                      <a16:colId xmlns:a16="http://schemas.microsoft.com/office/drawing/2014/main" val="872913183"/>
                    </a:ext>
                  </a:extLst>
                </a:gridCol>
                <a:gridCol w="2492444">
                  <a:extLst>
                    <a:ext uri="{9D8B030D-6E8A-4147-A177-3AD203B41FA5}">
                      <a16:colId xmlns:a16="http://schemas.microsoft.com/office/drawing/2014/main" val="3191147628"/>
                    </a:ext>
                  </a:extLst>
                </a:gridCol>
              </a:tblGrid>
              <a:tr h="281774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dirty="0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Prediction-based Methods(</a:t>
                      </a:r>
                      <a:r>
                        <a:rPr lang="ko-KR" altLang="en-US" sz="800" b="0" i="0" dirty="0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예측 기반</a:t>
                      </a:r>
                      <a:r>
                        <a:rPr lang="en-US" altLang="ko-KR" sz="800" b="0" i="0" dirty="0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Reconstruction-based Methods(</a:t>
                      </a:r>
                      <a:r>
                        <a:rPr lang="ko-KR" altLang="en-US" sz="800" b="0" i="0" dirty="0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재구성 기반</a:t>
                      </a:r>
                      <a:r>
                        <a:rPr lang="en-US" altLang="ko-KR" sz="800" b="0" i="0" dirty="0">
                          <a:solidFill>
                            <a:srgbClr val="333333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  <a:endParaRPr lang="en-US" altLang="ko-KR" sz="800" b="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907623"/>
                  </a:ext>
                </a:extLst>
              </a:tr>
              <a:tr h="1003656"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407467"/>
                  </a:ext>
                </a:extLst>
              </a:tr>
              <a:tr h="4056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가정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ko-KR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Anomalous </a:t>
                      </a:r>
                      <a:r>
                        <a:rPr lang="ko-KR" altLang="en-US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값은 </a:t>
                      </a:r>
                      <a:r>
                        <a:rPr lang="en-US" altLang="ko-KR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normal </a:t>
                      </a:r>
                      <a:r>
                        <a:rPr lang="ko-KR" altLang="en-US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값만큼 잘 예측 할 수 없음 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ko-KR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Anomalous </a:t>
                      </a:r>
                      <a:r>
                        <a:rPr lang="ko-KR" altLang="en-US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값은 </a:t>
                      </a:r>
                      <a:r>
                        <a:rPr lang="en-US" altLang="ko-KR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normal </a:t>
                      </a:r>
                      <a:r>
                        <a:rPr lang="ko-KR" altLang="en-US" sz="700" dirty="0">
                          <a:solidFill>
                            <a:srgbClr val="333333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값만큼 재구성 할 수 없음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3796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261036"/>
                  </a:ext>
                </a:extLst>
              </a:tr>
              <a:tr h="420885">
                <a:tc rowSpan="2">
                  <a:txBody>
                    <a:bodyPr/>
                    <a:lstStyle/>
                    <a:p>
                      <a:pPr marL="0" indent="0" algn="ctr">
                        <a:lnSpc>
                          <a:spcPct val="200000"/>
                        </a:lnSpc>
                        <a:buFontTx/>
                        <a:buNone/>
                      </a:pPr>
                      <a:r>
                        <a:rPr lang="ko-KR" altLang="en-US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특징</a:t>
                      </a:r>
                      <a:endParaRPr lang="en-US" altLang="ko-KR" sz="8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200000"/>
                        </a:lnSpc>
                        <a:buFontTx/>
                        <a:buNone/>
                      </a:pPr>
                      <a:r>
                        <a:rPr lang="en-US" altLang="ko-KR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(1) </a:t>
                      </a:r>
                      <a:r>
                        <a:rPr lang="ko-KR" altLang="en-US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시계열 데이터에서 미래를 예측하는 모델을 학습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(1) </a:t>
                      </a:r>
                      <a:r>
                        <a:rPr lang="ko-KR" altLang="en-US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시계열 데이터를 재구성하는 모델을 학습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373107"/>
                  </a:ext>
                </a:extLst>
              </a:tr>
              <a:tr h="420885">
                <a:tc vMerge="1"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Tx/>
                        <a:buChar char="-"/>
                      </a:pPr>
                      <a:endParaRPr lang="en-US" altLang="ko-KR" sz="8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200000"/>
                        </a:lnSpc>
                        <a:buFontTx/>
                        <a:buNone/>
                      </a:pPr>
                      <a:r>
                        <a:rPr lang="en-US" altLang="ko-KR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(2) </a:t>
                      </a:r>
                      <a:r>
                        <a:rPr lang="ko-KR" altLang="en-US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예측된 값과 실제 값의 차이로 </a:t>
                      </a:r>
                      <a:r>
                        <a:rPr lang="en-US" altLang="ko-KR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anomaly </a:t>
                      </a:r>
                      <a:r>
                        <a:rPr lang="ko-KR" altLang="en-US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판단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(2) </a:t>
                      </a:r>
                      <a:r>
                        <a:rPr lang="ko-KR" altLang="en-US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재구성 된 값과 실제 값의 차이로 </a:t>
                      </a:r>
                      <a:r>
                        <a:rPr lang="en-US" altLang="ko-KR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anomaly </a:t>
                      </a:r>
                      <a:r>
                        <a:rPr lang="ko-KR" altLang="en-US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판단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126939"/>
                  </a:ext>
                </a:extLst>
              </a:tr>
              <a:tr h="42088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200000"/>
                        </a:lnSpc>
                        <a:buFontTx/>
                        <a:buNone/>
                      </a:pPr>
                      <a:r>
                        <a:rPr lang="ko-KR" altLang="en-US" sz="8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모델</a:t>
                      </a:r>
                      <a:endParaRPr lang="en-US" altLang="ko-KR" sz="8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200000"/>
                        </a:lnSpc>
                        <a:buFontTx/>
                        <a:buNone/>
                      </a:pPr>
                      <a:r>
                        <a:rPr lang="en-US" altLang="ko-KR" sz="7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GDN, </a:t>
                      </a:r>
                      <a:r>
                        <a:rPr lang="en-US" altLang="ko-KR" sz="700" dirty="0" err="1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TimesNet</a:t>
                      </a:r>
                      <a:endParaRPr lang="en-US" altLang="ko-KR" sz="7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LSTM-AE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0" marR="3796" marT="3796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451195"/>
                  </a:ext>
                </a:extLst>
              </a:tr>
            </a:tbl>
          </a:graphicData>
        </a:graphic>
      </p:graphicFrame>
      <p:pic>
        <p:nvPicPr>
          <p:cNvPr id="44" name="그림 43" descr="텍스트, 도표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135C413-D630-8E2F-B5BD-2C11B669B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8187" r="17176" b="15157"/>
          <a:stretch/>
        </p:blipFill>
        <p:spPr>
          <a:xfrm>
            <a:off x="8455576" y="2826223"/>
            <a:ext cx="1440000" cy="88251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193795F-1E38-383B-4386-6057AF28EED8}"/>
              </a:ext>
            </a:extLst>
          </p:cNvPr>
          <p:cNvSpPr txBox="1"/>
          <p:nvPr/>
        </p:nvSpPr>
        <p:spPr>
          <a:xfrm>
            <a:off x="6763654" y="4323363"/>
            <a:ext cx="4259959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3.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 처리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5E29318-60B5-11C9-E838-8817F2F79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745" y="5318354"/>
            <a:ext cx="1800000" cy="66902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C003E2E-D707-6A64-3A3F-96E31714DF2E}"/>
              </a:ext>
            </a:extLst>
          </p:cNvPr>
          <p:cNvGrpSpPr/>
          <p:nvPr/>
        </p:nvGrpSpPr>
        <p:grpSpPr>
          <a:xfrm>
            <a:off x="8330327" y="5244718"/>
            <a:ext cx="1674129" cy="931356"/>
            <a:chOff x="8330327" y="5244718"/>
            <a:chExt cx="1674129" cy="931356"/>
          </a:xfrm>
        </p:grpSpPr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812B7A31-7203-787C-C2C1-681504FD66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49" t="14022" b="25447"/>
            <a:stretch/>
          </p:blipFill>
          <p:spPr bwMode="auto">
            <a:xfrm>
              <a:off x="9063746" y="5244718"/>
              <a:ext cx="940710" cy="786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CA51EE9-1A59-DB76-FE02-99F1DA967957}"/>
                    </a:ext>
                  </a:extLst>
                </p:cNvPr>
                <p:cNvSpPr txBox="1"/>
                <p:nvPr/>
              </p:nvSpPr>
              <p:spPr>
                <a:xfrm>
                  <a:off x="8565611" y="5244718"/>
                  <a:ext cx="195831" cy="86074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18000" rIns="1800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ko-KR" sz="600" b="0" i="1" dirty="0" smtClean="0">
                                <a:latin typeface="Cambria Math" panose="02040503050406030204" pitchFamily="18" charset="0"/>
                                <a:ea typeface="Noto Sans KR Medium" panose="020B0600000000000000" pitchFamily="34" charset="-127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600" b="0" i="1" dirty="0" smtClean="0">
                                    <a:latin typeface="Cambria Math" panose="02040503050406030204" pitchFamily="18" charset="0"/>
                                    <a:ea typeface="Noto Sans KR Medium" panose="020B0600000000000000" pitchFamily="34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600" b="0" i="1" dirty="0" smtClean="0">
                                    <a:latin typeface="Cambria Math" panose="02040503050406030204" pitchFamily="18" charset="0"/>
                                    <a:ea typeface="Noto Sans KR Medium" panose="020B0600000000000000" pitchFamily="34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600" b="0" i="1" dirty="0" smtClean="0">
                                    <a:latin typeface="Cambria Math" panose="02040503050406030204" pitchFamily="18" charset="0"/>
                                    <a:ea typeface="Noto Sans KR Medium" panose="020B0600000000000000" pitchFamily="34" charset="-127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altLang="ko-KR" sz="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ko-KR" sz="600" b="0" i="1" dirty="0" smtClean="0">
                                <a:latin typeface="Cambria Math" panose="02040503050406030204" pitchFamily="18" charset="0"/>
                                <a:ea typeface="Noto Sans KR Medium" panose="020B0600000000000000" pitchFamily="34" charset="-127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600" b="0" i="1" dirty="0" smtClean="0">
                                    <a:latin typeface="Cambria Math" panose="02040503050406030204" pitchFamily="18" charset="0"/>
                                    <a:ea typeface="Noto Sans KR Medium" panose="020B0600000000000000" pitchFamily="34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600" b="0" i="1" dirty="0" smtClean="0">
                                    <a:latin typeface="Cambria Math" panose="02040503050406030204" pitchFamily="18" charset="0"/>
                                    <a:ea typeface="Noto Sans KR Medium" panose="020B0600000000000000" pitchFamily="34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600" b="0" i="1" dirty="0" smtClean="0">
                                    <a:latin typeface="Cambria Math" panose="02040503050406030204" pitchFamily="18" charset="0"/>
                                    <a:ea typeface="Noto Sans KR Medium" panose="020B0600000000000000" pitchFamily="34" charset="-127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altLang="ko-KR" sz="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  <a:p>
                  <a:endParaRPr lang="en-US" altLang="ko-KR" sz="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  <a:p>
                  <a:endParaRPr lang="en-US" altLang="ko-KR" sz="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  <a:p>
                  <a:endParaRPr lang="en-US" altLang="ko-KR" sz="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  <a:p>
                  <a:endParaRPr lang="en-US" altLang="ko-KR" sz="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ko-KR" sz="600" b="0" i="1" dirty="0" smtClean="0">
                                <a:latin typeface="Cambria Math" panose="02040503050406030204" pitchFamily="18" charset="0"/>
                                <a:ea typeface="Noto Sans KR Medium" panose="020B0600000000000000" pitchFamily="34" charset="-127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600" b="0" i="1" dirty="0" smtClean="0">
                                    <a:latin typeface="Cambria Math" panose="02040503050406030204" pitchFamily="18" charset="0"/>
                                    <a:ea typeface="Noto Sans KR Medium" panose="020B0600000000000000" pitchFamily="34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600" b="0" i="1" dirty="0" smtClean="0">
                                    <a:latin typeface="Cambria Math" panose="02040503050406030204" pitchFamily="18" charset="0"/>
                                    <a:ea typeface="Noto Sans KR Medium" panose="020B0600000000000000" pitchFamily="34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600" b="0" i="1" dirty="0" smtClean="0">
                                    <a:latin typeface="Cambria Math" panose="02040503050406030204" pitchFamily="18" charset="0"/>
                                    <a:ea typeface="Noto Sans KR Medium" panose="020B0600000000000000" pitchFamily="34" charset="-127"/>
                                  </a:rPr>
                                  <m:t>𝑛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ko-KR" altLang="en-US" sz="6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CA51EE9-1A59-DB76-FE02-99F1DA967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5611" y="5244718"/>
                  <a:ext cx="195831" cy="8607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5656E52-6E74-A765-088E-7A05BC6F5BC5}"/>
                    </a:ext>
                  </a:extLst>
                </p:cNvPr>
                <p:cNvSpPr txBox="1"/>
                <p:nvPr/>
              </p:nvSpPr>
              <p:spPr>
                <a:xfrm>
                  <a:off x="8859327" y="5963452"/>
                  <a:ext cx="576889" cy="2126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ko-KR" sz="800" b="0" i="1" dirty="0" smtClean="0">
                              <a:latin typeface="Cambria Math" panose="02040503050406030204" pitchFamily="18" charset="0"/>
                              <a:ea typeface="Noto Sans KR Medium" panose="020B0600000000000000" pitchFamily="34" charset="-12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800" b="0" i="1" dirty="0" smtClean="0">
                                  <a:latin typeface="Cambria Math" panose="02040503050406030204" pitchFamily="18" charset="0"/>
                                  <a:ea typeface="Noto Sans KR Medium" panose="020B0600000000000000" pitchFamily="34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800" b="0" i="1" dirty="0" smtClean="0">
                                  <a:latin typeface="Cambria Math" panose="02040503050406030204" pitchFamily="18" charset="0"/>
                                  <a:ea typeface="Noto Sans KR Medium" panose="020B0600000000000000" pitchFamily="34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800" b="0" i="1" dirty="0" smtClean="0">
                                  <a:latin typeface="Cambria Math" panose="02040503050406030204" pitchFamily="18" charset="0"/>
                                  <a:ea typeface="Noto Sans KR Medium" panose="020B0600000000000000" pitchFamily="34" charset="-127"/>
                                </a:rPr>
                                <m:t>𝑛</m:t>
                              </m:r>
                            </m:sub>
                          </m:sSub>
                        </m:e>
                      </m:acc>
                    </m:oMath>
                  </a14:m>
                  <a:r>
                    <a:rPr lang="en-US" altLang="ko-KR" sz="500" dirty="0">
                      <a:latin typeface="Noto Sans KR Medium" panose="020B0600000000000000" pitchFamily="34" charset="-127"/>
                      <a:ea typeface="Noto Sans KR Medium" panose="020B0600000000000000" pitchFamily="34" charset="-127"/>
                    </a:rPr>
                    <a:t>: features</a:t>
                  </a:r>
                  <a:endParaRPr lang="ko-KR" altLang="en-US" sz="5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5656E52-6E74-A765-088E-7A05BC6F5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9327" y="5963452"/>
                  <a:ext cx="576889" cy="2126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5B66E480-93E1-A9E8-1BA1-0D2D9993B5FC}"/>
                </a:ext>
              </a:extLst>
            </p:cNvPr>
            <p:cNvCxnSpPr/>
            <p:nvPr/>
          </p:nvCxnSpPr>
          <p:spPr>
            <a:xfrm>
              <a:off x="8448675" y="5244718"/>
              <a:ext cx="0" cy="8372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194E5E7-0852-0F11-8D74-44AB67C0C404}"/>
                </a:ext>
              </a:extLst>
            </p:cNvPr>
            <p:cNvSpPr txBox="1"/>
            <p:nvPr/>
          </p:nvSpPr>
          <p:spPr>
            <a:xfrm>
              <a:off x="8330327" y="5560075"/>
              <a:ext cx="225759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000" rIns="18000" rtlCol="0">
              <a:spAutoFit/>
            </a:bodyPr>
            <a:lstStyle/>
            <a:p>
              <a:r>
                <a:rPr lang="en-US" altLang="ko-KR" sz="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Time</a:t>
              </a:r>
              <a:endParaRPr lang="ko-KR" altLang="en-US" sz="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3C7CDDA2-EFCE-9EA0-2A3B-3D15A9F09E57}"/>
                </a:ext>
              </a:extLst>
            </p:cNvPr>
            <p:cNvSpPr/>
            <p:nvPr/>
          </p:nvSpPr>
          <p:spPr>
            <a:xfrm>
              <a:off x="8905567" y="5627467"/>
              <a:ext cx="120534" cy="9525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037522-FAA5-84FC-3109-52ADEA1A81C9}"/>
              </a:ext>
            </a:extLst>
          </p:cNvPr>
          <p:cNvGrpSpPr/>
          <p:nvPr/>
        </p:nvGrpSpPr>
        <p:grpSpPr>
          <a:xfrm>
            <a:off x="10123613" y="5196840"/>
            <a:ext cx="1800000" cy="868159"/>
            <a:chOff x="10123613" y="5196840"/>
            <a:chExt cx="1800000" cy="868159"/>
          </a:xfrm>
        </p:grpSpPr>
        <p:pic>
          <p:nvPicPr>
            <p:cNvPr id="79" name="그림 78" descr="스크린샷, 텍스트, 라인, 흑백이(가) 표시된 사진&#10;&#10;자동 생성된 설명">
              <a:extLst>
                <a:ext uri="{FF2B5EF4-FFF2-40B4-BE49-F238E27FC236}">
                  <a16:creationId xmlns:a16="http://schemas.microsoft.com/office/drawing/2014/main" id="{6F033EA3-CC6D-3DD5-24BE-AB455CADE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4" t="9719" r="9579" b="1378"/>
            <a:stretch/>
          </p:blipFill>
          <p:spPr>
            <a:xfrm>
              <a:off x="10123613" y="5318354"/>
              <a:ext cx="1800000" cy="625131"/>
            </a:xfrm>
            <a:prstGeom prst="rect">
              <a:avLst/>
            </a:prstGeom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2A3437D-6CF1-88BE-62E0-9A734EC97579}"/>
                </a:ext>
              </a:extLst>
            </p:cNvPr>
            <p:cNvSpPr/>
            <p:nvPr/>
          </p:nvSpPr>
          <p:spPr>
            <a:xfrm>
              <a:off x="10929938" y="5549915"/>
              <a:ext cx="143732" cy="101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화살표: 오른쪽 79">
              <a:extLst>
                <a:ext uri="{FF2B5EF4-FFF2-40B4-BE49-F238E27FC236}">
                  <a16:creationId xmlns:a16="http://schemas.microsoft.com/office/drawing/2014/main" id="{62068B2A-0EF6-15FE-ECB6-E35071349711}"/>
                </a:ext>
              </a:extLst>
            </p:cNvPr>
            <p:cNvSpPr/>
            <p:nvPr/>
          </p:nvSpPr>
          <p:spPr>
            <a:xfrm>
              <a:off x="10958587" y="5555826"/>
              <a:ext cx="120534" cy="9525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D79877-0BC9-054C-E8CC-1C52D8E65044}"/>
                    </a:ext>
                  </a:extLst>
                </p:cNvPr>
                <p:cNvSpPr txBox="1"/>
                <p:nvPr/>
              </p:nvSpPr>
              <p:spPr>
                <a:xfrm>
                  <a:off x="10825152" y="5651076"/>
                  <a:ext cx="395301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b="0" i="1" dirty="0" smtClean="0">
                            <a:latin typeface="Cambria Math" panose="02040503050406030204" pitchFamily="18" charset="0"/>
                            <a:ea typeface="Noto Sans KR Medium" panose="020B0600000000000000" pitchFamily="34" charset="-127"/>
                          </a:rPr>
                          <m:t>𝐹𝐹𝑇</m:t>
                        </m:r>
                      </m:oMath>
                    </m:oMathPara>
                  </a14:m>
                  <a:endParaRPr lang="ko-KR" altLang="en-US" sz="500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CD79877-0BC9-054C-E8CC-1C52D8E65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5152" y="5651076"/>
                  <a:ext cx="395301" cy="21544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F8559-8CA5-26E7-59F9-F6B7A2AB6C27}"/>
                </a:ext>
              </a:extLst>
            </p:cNvPr>
            <p:cNvSpPr txBox="1"/>
            <p:nvPr/>
          </p:nvSpPr>
          <p:spPr>
            <a:xfrm>
              <a:off x="10417888" y="5895722"/>
              <a:ext cx="225759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000" rIns="18000" rtlCol="0">
              <a:spAutoFit/>
            </a:bodyPr>
            <a:lstStyle/>
            <a:p>
              <a:r>
                <a:rPr lang="en-US" altLang="ko-KR" sz="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Time</a:t>
              </a:r>
              <a:endParaRPr lang="ko-KR" altLang="en-US" sz="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FF04241-AF07-C52D-4AF2-B2063768AF99}"/>
                </a:ext>
              </a:extLst>
            </p:cNvPr>
            <p:cNvSpPr txBox="1"/>
            <p:nvPr/>
          </p:nvSpPr>
          <p:spPr>
            <a:xfrm>
              <a:off x="11256322" y="5196840"/>
              <a:ext cx="61627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000" rIns="18000" rtlCol="0">
              <a:spAutoFit/>
            </a:bodyPr>
            <a:lstStyle/>
            <a:p>
              <a:r>
                <a:rPr lang="en-US" altLang="ko-KR" sz="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FFT of Feature</a:t>
              </a:r>
              <a:endParaRPr lang="ko-KR" altLang="en-US" sz="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81CAFD6-C2F5-D5B2-7515-3ED06A376B2C}"/>
                </a:ext>
              </a:extLst>
            </p:cNvPr>
            <p:cNvSpPr txBox="1"/>
            <p:nvPr/>
          </p:nvSpPr>
          <p:spPr>
            <a:xfrm>
              <a:off x="10208875" y="5221465"/>
              <a:ext cx="616276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000" rIns="18000" rtlCol="0">
              <a:spAutoFit/>
            </a:bodyPr>
            <a:lstStyle/>
            <a:p>
              <a:r>
                <a:rPr lang="en-US" altLang="ko-KR" sz="5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</a:t>
              </a:r>
              <a:endParaRPr lang="ko-KR" altLang="en-US" sz="5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7E6F7C8-55FA-B7CC-0951-776A003CBABF}"/>
                </a:ext>
              </a:extLst>
            </p:cNvPr>
            <p:cNvSpPr txBox="1"/>
            <p:nvPr/>
          </p:nvSpPr>
          <p:spPr>
            <a:xfrm>
              <a:off x="11297618" y="5371159"/>
              <a:ext cx="171561" cy="615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주기</a:t>
              </a:r>
              <a:r>
                <a:rPr lang="en-US" altLang="ko-KR" sz="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-1</a:t>
              </a:r>
              <a:endParaRPr lang="ko-KR" altLang="en-US" sz="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1A65FC7-394A-FCDF-D4D0-D1993940E1F7}"/>
                </a:ext>
              </a:extLst>
            </p:cNvPr>
            <p:cNvSpPr txBox="1"/>
            <p:nvPr/>
          </p:nvSpPr>
          <p:spPr>
            <a:xfrm>
              <a:off x="11406018" y="5472282"/>
              <a:ext cx="171561" cy="638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주기</a:t>
              </a:r>
              <a:r>
                <a:rPr lang="en-US" altLang="ko-KR" sz="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-2</a:t>
              </a:r>
              <a:endParaRPr lang="ko-KR" altLang="en-US" sz="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6045AA9-6CF2-08ED-A9C3-42B7182B87B9}"/>
                </a:ext>
              </a:extLst>
            </p:cNvPr>
            <p:cNvSpPr txBox="1"/>
            <p:nvPr/>
          </p:nvSpPr>
          <p:spPr>
            <a:xfrm>
              <a:off x="11431590" y="5622852"/>
              <a:ext cx="171561" cy="638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주기</a:t>
              </a:r>
              <a:r>
                <a:rPr lang="en-US" altLang="ko-KR" sz="4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-3</a:t>
              </a:r>
              <a:endParaRPr lang="ko-KR" altLang="en-US" sz="4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784759-CABC-5A8E-017B-71B349D058E9}"/>
              </a:ext>
            </a:extLst>
          </p:cNvPr>
          <p:cNvGrpSpPr/>
          <p:nvPr/>
        </p:nvGrpSpPr>
        <p:grpSpPr>
          <a:xfrm>
            <a:off x="6508394" y="2850271"/>
            <a:ext cx="1645364" cy="890704"/>
            <a:chOff x="8250212" y="998278"/>
            <a:chExt cx="1645364" cy="8907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1D3EF3-DF75-CDF4-3032-121D1DD04502}"/>
                </a:ext>
              </a:extLst>
            </p:cNvPr>
            <p:cNvSpPr txBox="1"/>
            <p:nvPr/>
          </p:nvSpPr>
          <p:spPr>
            <a:xfrm>
              <a:off x="8250212" y="1000307"/>
              <a:ext cx="392218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18000" rIns="18000" rtlCol="0">
              <a:spAutoFit/>
            </a:bodyPr>
            <a:lstStyle/>
            <a:p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Feature-1</a:t>
              </a:r>
              <a:endPara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090208-44BD-C780-3F2E-837020B15611}"/>
                </a:ext>
              </a:extLst>
            </p:cNvPr>
            <p:cNvSpPr txBox="1"/>
            <p:nvPr/>
          </p:nvSpPr>
          <p:spPr>
            <a:xfrm>
              <a:off x="8250212" y="1228246"/>
              <a:ext cx="392218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18000" rIns="18000" rtlCol="0">
              <a:spAutoFit/>
            </a:bodyPr>
            <a:lstStyle/>
            <a:p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Feature-2</a:t>
              </a:r>
              <a:endPara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7F0347-67C2-12FF-38C3-117E9CD535B4}"/>
                </a:ext>
              </a:extLst>
            </p:cNvPr>
            <p:cNvSpPr txBox="1"/>
            <p:nvPr/>
          </p:nvSpPr>
          <p:spPr>
            <a:xfrm>
              <a:off x="8250212" y="1698450"/>
              <a:ext cx="405042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18000" rIns="18000" rtlCol="0">
              <a:spAutoFit/>
            </a:bodyPr>
            <a:lstStyle/>
            <a:p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Feature-N</a:t>
              </a:r>
              <a:endPara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5C98AD-4938-0F52-A190-BE67B7C77BA7}"/>
                </a:ext>
              </a:extLst>
            </p:cNvPr>
            <p:cNvSpPr txBox="1"/>
            <p:nvPr/>
          </p:nvSpPr>
          <p:spPr>
            <a:xfrm>
              <a:off x="8397521" y="1429174"/>
              <a:ext cx="1312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" rIns="18000" rtlCol="0">
              <a:spAutoFit/>
            </a:bodyPr>
            <a:lstStyle/>
            <a:p>
              <a:pPr>
                <a:lnSpc>
                  <a:spcPts val="4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pPr>
                <a:lnSpc>
                  <a:spcPts val="4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pPr>
                <a:lnSpc>
                  <a:spcPts val="4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4" name="사다리꼴 23">
              <a:extLst>
                <a:ext uri="{FF2B5EF4-FFF2-40B4-BE49-F238E27FC236}">
                  <a16:creationId xmlns:a16="http://schemas.microsoft.com/office/drawing/2014/main" id="{D550CA55-267E-3FE7-B75F-C06A827CAC98}"/>
                </a:ext>
              </a:extLst>
            </p:cNvPr>
            <p:cNvSpPr/>
            <p:nvPr/>
          </p:nvSpPr>
          <p:spPr>
            <a:xfrm rot="5400000">
              <a:off x="9206719" y="1317260"/>
              <a:ext cx="493566" cy="275074"/>
            </a:xfrm>
            <a:prstGeom prst="trapezoi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C67E5C-C129-BB6E-FD96-9BA2817B61B0}"/>
                </a:ext>
              </a:extLst>
            </p:cNvPr>
            <p:cNvSpPr txBox="1"/>
            <p:nvPr/>
          </p:nvSpPr>
          <p:spPr>
            <a:xfrm>
              <a:off x="9338597" y="1362240"/>
              <a:ext cx="23528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lIns="18000" rIns="18000" rtlCol="0">
              <a:spAutoFit/>
            </a:bodyPr>
            <a:lstStyle/>
            <a:p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LSTM</a:t>
              </a:r>
              <a:endPara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154031D5-E9C4-4931-CDB1-BAAA6CCB07C4}"/>
                </a:ext>
              </a:extLst>
            </p:cNvPr>
            <p:cNvSpPr/>
            <p:nvPr/>
          </p:nvSpPr>
          <p:spPr>
            <a:xfrm>
              <a:off x="8669342" y="1411688"/>
              <a:ext cx="90000" cy="90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96F85B-EA2C-E8E0-6B2F-7A7E1A5F525A}"/>
                </a:ext>
              </a:extLst>
            </p:cNvPr>
            <p:cNvSpPr txBox="1"/>
            <p:nvPr/>
          </p:nvSpPr>
          <p:spPr>
            <a:xfrm>
              <a:off x="9295185" y="1005387"/>
              <a:ext cx="34092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000" rIns="18000" rtlCol="0">
              <a:spAutoFit/>
            </a:bodyPr>
            <a:lstStyle/>
            <a:p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Encoder</a:t>
              </a:r>
              <a:endPara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549538C6-3D73-8FB4-9C7A-13A1B57EB1CC}"/>
                </a:ext>
              </a:extLst>
            </p:cNvPr>
            <p:cNvSpPr/>
            <p:nvPr/>
          </p:nvSpPr>
          <p:spPr>
            <a:xfrm>
              <a:off x="9206975" y="1406608"/>
              <a:ext cx="90000" cy="90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652CC4-DE51-A877-B885-3B0E39188D18}"/>
                </a:ext>
              </a:extLst>
            </p:cNvPr>
            <p:cNvSpPr txBox="1"/>
            <p:nvPr/>
          </p:nvSpPr>
          <p:spPr>
            <a:xfrm>
              <a:off x="9712394" y="998278"/>
              <a:ext cx="154974" cy="890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18000" tIns="57600" rIns="18000" bIns="57600" rtlCol="0">
              <a:spAutoFit/>
            </a:bodyPr>
            <a:lstStyle/>
            <a:p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Z-1</a:t>
              </a:r>
            </a:p>
            <a:p>
              <a:pPr>
                <a:lnSpc>
                  <a:spcPts val="900"/>
                </a:lnSpc>
              </a:pPr>
              <a:endPara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ts val="900"/>
                </a:lnSpc>
              </a:pPr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Z-2</a:t>
              </a:r>
            </a:p>
            <a:p>
              <a:pPr>
                <a:lnSpc>
                  <a:spcPts val="900"/>
                </a:lnSpc>
              </a:pPr>
              <a:endPara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ts val="900"/>
                </a:lnSpc>
              </a:pPr>
              <a:endPara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ts val="900"/>
                </a:lnSpc>
              </a:pPr>
              <a:endPara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ts val="900"/>
                </a:lnSpc>
              </a:pPr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Z-k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681C53-6B5A-4514-91D4-924C4B7564DB}"/>
                </a:ext>
              </a:extLst>
            </p:cNvPr>
            <p:cNvSpPr txBox="1"/>
            <p:nvPr/>
          </p:nvSpPr>
          <p:spPr>
            <a:xfrm>
              <a:off x="9764290" y="1429174"/>
              <a:ext cx="1312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" rIns="18000" rtlCol="0">
              <a:spAutoFit/>
            </a:bodyPr>
            <a:lstStyle/>
            <a:p>
              <a:pPr>
                <a:lnSpc>
                  <a:spcPts val="4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pPr>
                <a:lnSpc>
                  <a:spcPts val="4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pPr>
                <a:lnSpc>
                  <a:spcPts val="4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2EDC1D0-21CF-9F06-A2D9-8E5D1A4A2711}"/>
                </a:ext>
              </a:extLst>
            </p:cNvPr>
            <p:cNvSpPr/>
            <p:nvPr/>
          </p:nvSpPr>
          <p:spPr>
            <a:xfrm>
              <a:off x="9609523" y="1406608"/>
              <a:ext cx="90000" cy="900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107D5E-FF45-897D-201C-2A535A28F5DE}"/>
                </a:ext>
              </a:extLst>
            </p:cNvPr>
            <p:cNvSpPr txBox="1"/>
            <p:nvPr/>
          </p:nvSpPr>
          <p:spPr>
            <a:xfrm>
              <a:off x="8778531" y="1000307"/>
              <a:ext cx="405042" cy="8720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18000" rIns="18000" rtlCol="0">
              <a:spAutoFit/>
            </a:bodyPr>
            <a:lstStyle/>
            <a:p>
              <a:pPr>
                <a:lnSpc>
                  <a:spcPts val="820"/>
                </a:lnSpc>
              </a:pPr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Feature-1</a:t>
              </a:r>
            </a:p>
            <a:p>
              <a:pPr>
                <a:lnSpc>
                  <a:spcPts val="820"/>
                </a:lnSpc>
              </a:pPr>
              <a:endPara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ts val="820"/>
                </a:lnSpc>
              </a:pPr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Feature-2</a:t>
              </a:r>
            </a:p>
            <a:p>
              <a:pPr>
                <a:lnSpc>
                  <a:spcPts val="820"/>
                </a:lnSpc>
              </a:pPr>
              <a:endPara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endPara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endPara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endPara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Feature-N</a:t>
              </a:r>
              <a:endPara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097EC3-666D-E4A1-1002-69572DDF91CD}"/>
                </a:ext>
              </a:extLst>
            </p:cNvPr>
            <p:cNvSpPr txBox="1"/>
            <p:nvPr/>
          </p:nvSpPr>
          <p:spPr>
            <a:xfrm>
              <a:off x="8941104" y="1433875"/>
              <a:ext cx="1312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000" rIns="18000" rtlCol="0">
              <a:spAutoFit/>
            </a:bodyPr>
            <a:lstStyle/>
            <a:p>
              <a:pPr>
                <a:lnSpc>
                  <a:spcPts val="4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pPr>
                <a:lnSpc>
                  <a:spcPts val="4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pPr>
                <a:lnSpc>
                  <a:spcPts val="400"/>
                </a:lnSpc>
              </a:pPr>
              <a:r>
                <a:rPr lang="en-US" altLang="ko-KR" sz="10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.</a:t>
              </a:r>
            </a:p>
            <a:p>
              <a:endPara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22FCB1A-37AD-DAAA-9A77-FB411AAA8C2B}"/>
              </a:ext>
            </a:extLst>
          </p:cNvPr>
          <p:cNvSpPr txBox="1"/>
          <p:nvPr/>
        </p:nvSpPr>
        <p:spPr>
          <a:xfrm>
            <a:off x="10199375" y="2841639"/>
            <a:ext cx="392218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Feature-1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D4774E-EE85-CFFE-D76F-9FB96643AAC8}"/>
              </a:ext>
            </a:extLst>
          </p:cNvPr>
          <p:cNvSpPr txBox="1"/>
          <p:nvPr/>
        </p:nvSpPr>
        <p:spPr>
          <a:xfrm>
            <a:off x="10199375" y="3069578"/>
            <a:ext cx="392218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Feature-2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40B863-A4D6-4550-F6E1-699B21132B4B}"/>
              </a:ext>
            </a:extLst>
          </p:cNvPr>
          <p:cNvSpPr txBox="1"/>
          <p:nvPr/>
        </p:nvSpPr>
        <p:spPr>
          <a:xfrm>
            <a:off x="10199375" y="3539782"/>
            <a:ext cx="405042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Feature-N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12631A-0049-AB32-FB24-4ECCB285C569}"/>
              </a:ext>
            </a:extLst>
          </p:cNvPr>
          <p:cNvSpPr txBox="1"/>
          <p:nvPr/>
        </p:nvSpPr>
        <p:spPr>
          <a:xfrm>
            <a:off x="10346684" y="3270506"/>
            <a:ext cx="131286" cy="400110"/>
          </a:xfrm>
          <a:prstGeom prst="rect">
            <a:avLst/>
          </a:prstGeom>
          <a:noFill/>
          <a:ln>
            <a:noFill/>
          </a:ln>
        </p:spPr>
        <p:txBody>
          <a:bodyPr wrap="square" lIns="18000" rIns="18000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endParaRPr lang="ko-KR" altLang="en-US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FDC10E-6E46-2AE3-96E0-FC3C100898BA}"/>
              </a:ext>
            </a:extLst>
          </p:cNvPr>
          <p:cNvSpPr txBox="1"/>
          <p:nvPr/>
        </p:nvSpPr>
        <p:spPr>
          <a:xfrm>
            <a:off x="11159217" y="3019161"/>
            <a:ext cx="207284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000" rIns="18000" rtlCol="0">
            <a:spAutoFit/>
          </a:bodyPr>
          <a:lstStyle/>
          <a:p>
            <a:pPr algn="ctr"/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FFT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5B5CCE72-CDC9-EDA5-7962-BCEB70A4259A}"/>
              </a:ext>
            </a:extLst>
          </p:cNvPr>
          <p:cNvSpPr/>
          <p:nvPr/>
        </p:nvSpPr>
        <p:spPr>
          <a:xfrm>
            <a:off x="10639249" y="3217460"/>
            <a:ext cx="90000" cy="9000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9A06E2-E697-16C7-CF95-45409D456E40}"/>
              </a:ext>
            </a:extLst>
          </p:cNvPr>
          <p:cNvSpPr txBox="1"/>
          <p:nvPr/>
        </p:nvSpPr>
        <p:spPr>
          <a:xfrm>
            <a:off x="11117983" y="2771789"/>
            <a:ext cx="419470" cy="184666"/>
          </a:xfrm>
          <a:prstGeom prst="rect">
            <a:avLst/>
          </a:prstGeom>
          <a:noFill/>
          <a:ln>
            <a:noFill/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TimsBlock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07C55166-249D-18B4-0BF3-E7677DD108A2}"/>
              </a:ext>
            </a:extLst>
          </p:cNvPr>
          <p:cNvSpPr/>
          <p:nvPr/>
        </p:nvSpPr>
        <p:spPr>
          <a:xfrm>
            <a:off x="11587304" y="3217460"/>
            <a:ext cx="90000" cy="9000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CAB59F-AFA1-0D41-5EEE-E1C5FDC73BF4}"/>
              </a:ext>
            </a:extLst>
          </p:cNvPr>
          <p:cNvSpPr txBox="1"/>
          <p:nvPr/>
        </p:nvSpPr>
        <p:spPr>
          <a:xfrm>
            <a:off x="11723670" y="2841639"/>
            <a:ext cx="15337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Z-1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B199DC-178C-063C-5D26-90B8A1B1489B}"/>
              </a:ext>
            </a:extLst>
          </p:cNvPr>
          <p:cNvSpPr txBox="1"/>
          <p:nvPr/>
        </p:nvSpPr>
        <p:spPr>
          <a:xfrm>
            <a:off x="11723670" y="3069578"/>
            <a:ext cx="15337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Z-2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D84C9B-29AF-9D66-453F-5B8638981A64}"/>
              </a:ext>
            </a:extLst>
          </p:cNvPr>
          <p:cNvSpPr txBox="1"/>
          <p:nvPr/>
        </p:nvSpPr>
        <p:spPr>
          <a:xfrm>
            <a:off x="11723670" y="3539782"/>
            <a:ext cx="166195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Z-N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98DE6C-355E-7122-73CD-3827957F5AF8}"/>
              </a:ext>
            </a:extLst>
          </p:cNvPr>
          <p:cNvSpPr txBox="1"/>
          <p:nvPr/>
        </p:nvSpPr>
        <p:spPr>
          <a:xfrm>
            <a:off x="11769379" y="3270506"/>
            <a:ext cx="131286" cy="400110"/>
          </a:xfrm>
          <a:prstGeom prst="rect">
            <a:avLst/>
          </a:prstGeom>
          <a:noFill/>
          <a:ln>
            <a:noFill/>
          </a:ln>
        </p:spPr>
        <p:txBody>
          <a:bodyPr wrap="square" lIns="18000" rIns="18000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endParaRPr lang="ko-KR" altLang="en-US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53E193-3400-F7C3-AADE-D7873EECDE71}"/>
              </a:ext>
            </a:extLst>
          </p:cNvPr>
          <p:cNvSpPr txBox="1"/>
          <p:nvPr/>
        </p:nvSpPr>
        <p:spPr>
          <a:xfrm>
            <a:off x="11155456" y="3241061"/>
            <a:ext cx="332607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000" rIns="18000" rtlCol="0">
            <a:spAutoFit/>
          </a:bodyPr>
          <a:lstStyle/>
          <a:p>
            <a:pPr algn="ctr"/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1D</a:t>
            </a: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 2D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E409B9-4D5F-3CDB-7FE9-068BCA51398D}"/>
              </a:ext>
            </a:extLst>
          </p:cNvPr>
          <p:cNvSpPr txBox="1"/>
          <p:nvPr/>
        </p:nvSpPr>
        <p:spPr>
          <a:xfrm>
            <a:off x="11155457" y="3464393"/>
            <a:ext cx="211044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000" rIns="18000" rtlCol="0">
            <a:spAutoFit/>
          </a:bodyPr>
          <a:lstStyle/>
          <a:p>
            <a:pPr algn="ctr"/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CNN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AA06C90-5161-4A16-C4FC-D0CEA40C2194}"/>
              </a:ext>
            </a:extLst>
          </p:cNvPr>
          <p:cNvSpPr/>
          <p:nvPr/>
        </p:nvSpPr>
        <p:spPr>
          <a:xfrm>
            <a:off x="11083735" y="2961535"/>
            <a:ext cx="465418" cy="7451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61122A-FC09-59CF-283F-451A8E72C7E0}"/>
              </a:ext>
            </a:extLst>
          </p:cNvPr>
          <p:cNvSpPr txBox="1"/>
          <p:nvPr/>
        </p:nvSpPr>
        <p:spPr>
          <a:xfrm>
            <a:off x="10778217" y="2959495"/>
            <a:ext cx="15337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E-1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53F059-F4E2-D1C5-00D8-E655FDC76F16}"/>
              </a:ext>
            </a:extLst>
          </p:cNvPr>
          <p:cNvSpPr txBox="1"/>
          <p:nvPr/>
        </p:nvSpPr>
        <p:spPr>
          <a:xfrm>
            <a:off x="10778217" y="3187434"/>
            <a:ext cx="153371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E-2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F2DD5C-425F-33DA-31A3-59F738313A42}"/>
              </a:ext>
            </a:extLst>
          </p:cNvPr>
          <p:cNvSpPr txBox="1"/>
          <p:nvPr/>
        </p:nvSpPr>
        <p:spPr>
          <a:xfrm>
            <a:off x="10778217" y="3561118"/>
            <a:ext cx="15818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E-n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7F88A1-78CB-2254-F007-95A27F6D5AE2}"/>
              </a:ext>
            </a:extLst>
          </p:cNvPr>
          <p:cNvSpPr txBox="1"/>
          <p:nvPr/>
        </p:nvSpPr>
        <p:spPr>
          <a:xfrm>
            <a:off x="10823926" y="3342642"/>
            <a:ext cx="131286" cy="400110"/>
          </a:xfrm>
          <a:prstGeom prst="rect">
            <a:avLst/>
          </a:prstGeom>
          <a:noFill/>
          <a:ln>
            <a:noFill/>
          </a:ln>
        </p:spPr>
        <p:txBody>
          <a:bodyPr wrap="square" lIns="18000" rIns="18000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endParaRPr lang="ko-KR" altLang="en-US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7DD0289-701A-4552-79E5-1DFDCAC98FC5}"/>
              </a:ext>
            </a:extLst>
          </p:cNvPr>
          <p:cNvSpPr/>
          <p:nvPr/>
        </p:nvSpPr>
        <p:spPr>
          <a:xfrm>
            <a:off x="10969449" y="3212380"/>
            <a:ext cx="90000" cy="9000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0AAA3A-FE36-A112-23F7-317473A3F7BE}"/>
              </a:ext>
            </a:extLst>
          </p:cNvPr>
          <p:cNvSpPr txBox="1"/>
          <p:nvPr/>
        </p:nvSpPr>
        <p:spPr>
          <a:xfrm>
            <a:off x="10640350" y="2771418"/>
            <a:ext cx="457942" cy="184666"/>
          </a:xfrm>
          <a:prstGeom prst="rect">
            <a:avLst/>
          </a:prstGeom>
          <a:noFill/>
          <a:ln>
            <a:noFill/>
          </a:ln>
        </p:spPr>
        <p:txBody>
          <a:bodyPr wrap="none" lIns="18000" rIns="18000" rtlCol="0">
            <a:spAutoFit/>
          </a:bodyPr>
          <a:lstStyle/>
          <a:p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Embedding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93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AB1150-E574-0B8D-41FC-A680FB6B474B}"/>
              </a:ext>
            </a:extLst>
          </p:cNvPr>
          <p:cNvCxnSpPr>
            <a:cxnSpLocks/>
          </p:cNvCxnSpPr>
          <p:nvPr/>
        </p:nvCxnSpPr>
        <p:spPr>
          <a:xfrm>
            <a:off x="4081665" y="2421926"/>
            <a:ext cx="38100" cy="4324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5AFEDF-6432-5107-0ACB-C63C7928D3B0}"/>
              </a:ext>
            </a:extLst>
          </p:cNvPr>
          <p:cNvSpPr txBox="1"/>
          <p:nvPr/>
        </p:nvSpPr>
        <p:spPr>
          <a:xfrm>
            <a:off x="775622" y="2313292"/>
            <a:ext cx="3049301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P</a:t>
            </a:r>
            <a:r>
              <a:rPr lang="en-US" altLang="ko-KR" sz="12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oint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50A13-E281-B74E-C1F9-88493C31F151}"/>
              </a:ext>
            </a:extLst>
          </p:cNvPr>
          <p:cNvSpPr txBox="1"/>
          <p:nvPr/>
        </p:nvSpPr>
        <p:spPr>
          <a:xfrm>
            <a:off x="4418113" y="2313293"/>
            <a:ext cx="3049301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Contextual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6E7E8A-FF72-D422-2A57-4AE18048F3C9}"/>
              </a:ext>
            </a:extLst>
          </p:cNvPr>
          <p:cNvSpPr txBox="1"/>
          <p:nvPr/>
        </p:nvSpPr>
        <p:spPr>
          <a:xfrm>
            <a:off x="869731" y="5296697"/>
            <a:ext cx="3049301" cy="379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단일 데이터 포인트가 전체 분포에서 벗어남</a:t>
            </a:r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2" name="그림 31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0577491F-A84E-764F-0304-73FDBC446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31"/>
          <a:stretch/>
        </p:blipFill>
        <p:spPr>
          <a:xfrm>
            <a:off x="4685505" y="2945246"/>
            <a:ext cx="2535534" cy="2160000"/>
          </a:xfrm>
          <a:prstGeom prst="rect">
            <a:avLst/>
          </a:prstGeom>
        </p:spPr>
      </p:pic>
      <p:pic>
        <p:nvPicPr>
          <p:cNvPr id="35" name="그림 34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BEE1CDDE-77B5-7E6F-279B-6B1CD096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6" y="2945246"/>
            <a:ext cx="2597019" cy="216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E8C3006-6C7C-A239-22AA-37F1EA05E2B6}"/>
              </a:ext>
            </a:extLst>
          </p:cNvPr>
          <p:cNvSpPr txBox="1"/>
          <p:nvPr/>
        </p:nvSpPr>
        <p:spPr>
          <a:xfrm>
            <a:off x="4628441" y="5296697"/>
            <a:ext cx="310965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시간적 맥락에 따라 정상</a:t>
            </a: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 결정</a:t>
            </a: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</a:p>
          <a:p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229365-FBEE-13F0-1029-894362F1EB29}"/>
              </a:ext>
            </a:extLst>
          </p:cNvPr>
          <p:cNvSpPr txBox="1"/>
          <p:nvPr/>
        </p:nvSpPr>
        <p:spPr>
          <a:xfrm>
            <a:off x="436158" y="1081381"/>
            <a:ext cx="3743956" cy="510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이상치 유형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1ED3C3FA-0C29-9153-08FB-8028D02B1B09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비교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89947-6622-BC87-92E4-3754DC893495}"/>
              </a:ext>
            </a:extLst>
          </p:cNvPr>
          <p:cNvSpPr txBox="1"/>
          <p:nvPr/>
        </p:nvSpPr>
        <p:spPr>
          <a:xfrm>
            <a:off x="1060578" y="1726994"/>
            <a:ext cx="7036360" cy="432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이상치 유형을 </a:t>
            </a:r>
            <a:r>
              <a:rPr lang="en-US" altLang="ko-KR" sz="13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Point/Contextual/Collective </a:t>
            </a:r>
            <a:r>
              <a:rPr lang="ko-KR" altLang="en-US" sz="13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구분할 수 있음 </a:t>
            </a:r>
            <a:endParaRPr lang="en-US" altLang="ko-KR" sz="13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" name="그림 2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C1342F26-7547-D788-96CB-2075AB7D6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1"/>
          <a:stretch/>
        </p:blipFill>
        <p:spPr>
          <a:xfrm>
            <a:off x="8842649" y="2945246"/>
            <a:ext cx="2535534" cy="2160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D486842-9A43-6A83-98C2-ECC8373DA90D}"/>
              </a:ext>
            </a:extLst>
          </p:cNvPr>
          <p:cNvCxnSpPr>
            <a:cxnSpLocks/>
          </p:cNvCxnSpPr>
          <p:nvPr/>
        </p:nvCxnSpPr>
        <p:spPr>
          <a:xfrm>
            <a:off x="8115696" y="2370720"/>
            <a:ext cx="38100" cy="43249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86BDEC-08C3-AD90-9408-138E6944905B}"/>
              </a:ext>
            </a:extLst>
          </p:cNvPr>
          <p:cNvSpPr txBox="1"/>
          <p:nvPr/>
        </p:nvSpPr>
        <p:spPr>
          <a:xfrm>
            <a:off x="8446258" y="5296697"/>
            <a:ext cx="3467651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집단적인 이상치 값들은 변수들 사이의 상호작용을 중요하게 고려하고</a:t>
            </a: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시간적인 맥락도 </a:t>
            </a:r>
            <a:r>
              <a:rPr lang="ko-KR" altLang="en-US" sz="11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고려해야함</a:t>
            </a:r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C3BFB-B4C3-69F4-703F-8EA70F5DC1C0}"/>
              </a:ext>
            </a:extLst>
          </p:cNvPr>
          <p:cNvSpPr txBox="1"/>
          <p:nvPr/>
        </p:nvSpPr>
        <p:spPr>
          <a:xfrm>
            <a:off x="8510115" y="2313292"/>
            <a:ext cx="3049301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Collective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536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26E7E8A-FF72-D422-2A57-4AE18048F3C9}"/>
              </a:ext>
            </a:extLst>
          </p:cNvPr>
          <p:cNvSpPr txBox="1"/>
          <p:nvPr/>
        </p:nvSpPr>
        <p:spPr>
          <a:xfrm>
            <a:off x="9359981" y="1336707"/>
            <a:ext cx="2288460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○</a:t>
            </a: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우수</a:t>
            </a: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 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△</a:t>
            </a: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제한적</a:t>
            </a:r>
            <a:r>
              <a:rPr lang="en-US" altLang="ko-KR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1200" kern="600" dirty="0">
                <a:latin typeface="MS Gothic" panose="020B0609070205080204" pitchFamily="49" charset="-128"/>
                <a:ea typeface="Noto Sans KR Medium" panose="020B0600000000000000" pitchFamily="34" charset="-127"/>
              </a:rPr>
              <a:t>×</a:t>
            </a:r>
            <a:r>
              <a:rPr lang="en-US" altLang="ko-KR" sz="1200" dirty="0">
                <a:latin typeface="MS Gothic" panose="020B0609070205080204" pitchFamily="49" charset="-128"/>
                <a:ea typeface="Noto Sans KR Medium" panose="020B0600000000000000" pitchFamily="34" charset="-127"/>
              </a:rPr>
              <a:t>:</a:t>
            </a:r>
            <a:r>
              <a:rPr lang="ko-KR" altLang="en-US" sz="11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취약 </a:t>
            </a:r>
            <a:endParaRPr lang="en-US" altLang="ko-KR" sz="11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229365-FBEE-13F0-1029-894362F1EB29}"/>
              </a:ext>
            </a:extLst>
          </p:cNvPr>
          <p:cNvSpPr txBox="1"/>
          <p:nvPr/>
        </p:nvSpPr>
        <p:spPr>
          <a:xfrm>
            <a:off x="436158" y="1081381"/>
            <a:ext cx="3743956" cy="510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이상치 유형별 모델 특징 적합성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1ED3C3FA-0C29-9153-08FB-8028D02B1B09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비교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9D0A9C-32FF-A876-5149-821F4E43B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68765"/>
              </p:ext>
            </p:extLst>
          </p:nvPr>
        </p:nvGraphicFramePr>
        <p:xfrm>
          <a:off x="880317" y="1828699"/>
          <a:ext cx="10431366" cy="1824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817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43061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043061">
                  <a:extLst>
                    <a:ext uri="{9D8B030D-6E8A-4147-A177-3AD203B41FA5}">
                      <a16:colId xmlns:a16="http://schemas.microsoft.com/office/drawing/2014/main" val="2157901260"/>
                    </a:ext>
                  </a:extLst>
                </a:gridCol>
                <a:gridCol w="1043061">
                  <a:extLst>
                    <a:ext uri="{9D8B030D-6E8A-4147-A177-3AD203B41FA5}">
                      <a16:colId xmlns:a16="http://schemas.microsoft.com/office/drawing/2014/main" val="1077474308"/>
                    </a:ext>
                  </a:extLst>
                </a:gridCol>
                <a:gridCol w="1043061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043061">
                  <a:extLst>
                    <a:ext uri="{9D8B030D-6E8A-4147-A177-3AD203B41FA5}">
                      <a16:colId xmlns:a16="http://schemas.microsoft.com/office/drawing/2014/main" val="1935889782"/>
                    </a:ext>
                  </a:extLst>
                </a:gridCol>
                <a:gridCol w="1043061">
                  <a:extLst>
                    <a:ext uri="{9D8B030D-6E8A-4147-A177-3AD203B41FA5}">
                      <a16:colId xmlns:a16="http://schemas.microsoft.com/office/drawing/2014/main" val="1943867325"/>
                    </a:ext>
                  </a:extLst>
                </a:gridCol>
                <a:gridCol w="1043061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  <a:gridCol w="1043061">
                  <a:extLst>
                    <a:ext uri="{9D8B030D-6E8A-4147-A177-3AD203B41FA5}">
                      <a16:colId xmlns:a16="http://schemas.microsoft.com/office/drawing/2014/main" val="4096920782"/>
                    </a:ext>
                  </a:extLst>
                </a:gridCol>
                <a:gridCol w="1043061">
                  <a:extLst>
                    <a:ext uri="{9D8B030D-6E8A-4147-A177-3AD203B41FA5}">
                      <a16:colId xmlns:a16="http://schemas.microsoft.com/office/drawing/2014/main" val="1698855654"/>
                    </a:ext>
                  </a:extLst>
                </a:gridCol>
              </a:tblGrid>
              <a:tr h="28902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이상 유형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LSTM-AE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GDN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TimesNet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51154"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재구성 오차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순차 처리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 데이터 관계 학습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중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예측 오차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시간 변동성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 데이터 관계 학습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예측 오차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다중 주기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 데이터 관계 학습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440523"/>
                  </a:ext>
                </a:extLst>
              </a:tr>
              <a:tr h="3949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Point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3949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Contextual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  <a:tr h="39493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Collective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○</a:t>
                      </a:r>
                      <a:endParaRPr lang="en-US" altLang="ko-KR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△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kern="600" dirty="0">
                          <a:latin typeface="MS Gothic" panose="020B0609070205080204" pitchFamily="49" charset="-128"/>
                          <a:ea typeface="Noto Sans KR Medium" panose="020B0600000000000000" pitchFamily="34" charset="-127"/>
                        </a:rPr>
                        <a:t>×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235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661E84F-F2E6-A923-ED46-4E3A75F86F2B}"/>
              </a:ext>
            </a:extLst>
          </p:cNvPr>
          <p:cNvSpPr txBox="1"/>
          <p:nvPr/>
        </p:nvSpPr>
        <p:spPr>
          <a:xfrm>
            <a:off x="481915" y="3995866"/>
            <a:ext cx="4704765" cy="510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solidFill>
                  <a:srgbClr val="333333"/>
                </a:solidFill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 데이터의</a:t>
            </a:r>
            <a:r>
              <a:rPr lang="ko-KR" altLang="en-US" sz="1600" dirty="0">
                <a:solidFill>
                  <a:srgbClr val="333333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이상치 유형 및 적합한 모델</a:t>
            </a:r>
            <a:endParaRPr lang="en-US" altLang="ko-KR" sz="1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CB493C-E47D-9B82-C04B-E1B7FBD7D2A5}"/>
              </a:ext>
            </a:extLst>
          </p:cNvPr>
          <p:cNvSpPr txBox="1"/>
          <p:nvPr/>
        </p:nvSpPr>
        <p:spPr>
          <a:xfrm>
            <a:off x="5013628" y="4923627"/>
            <a:ext cx="6999434" cy="1584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 데이터의 이상치는 특정 시점을 기준으로 전부 모여 있음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이상치를 판별하려면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(1)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다변량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구간에서 변수 간 관계와 이상치 구간에서의 변수 간 관계 비교</a:t>
            </a:r>
            <a:b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(2)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구간에서 센서의 값 변화 패턴과 이상치 구간에서의 센서의 값 변화 패턴을 비교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위 </a:t>
            </a:r>
            <a:r>
              <a:rPr lang="ko-KR" altLang="en-US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다변량과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시계열에 대해 고려해야 하고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이것은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Collective anomaly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이상치 형태를 검출하는 것에 가까움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☞  각 모델의 특징을 고려했을 때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en-US" altLang="ko-KR" sz="10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TimesNet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LSTM-AE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</a:t>
            </a:r>
            <a:r>
              <a:rPr lang="en-US" altLang="ko-KR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GDN </a:t>
            </a:r>
            <a:r>
              <a:rPr lang="ko-KR" altLang="en-US" sz="10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 테스트 데이터의 이상치 탐지에 유리함</a:t>
            </a:r>
            <a:endParaRPr lang="en-US" altLang="ko-KR"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5188B1-75E7-C42B-AADA-28E7A1E11C3E}"/>
              </a:ext>
            </a:extLst>
          </p:cNvPr>
          <p:cNvGrpSpPr/>
          <p:nvPr/>
        </p:nvGrpSpPr>
        <p:grpSpPr>
          <a:xfrm>
            <a:off x="811658" y="4690905"/>
            <a:ext cx="4050091" cy="2055218"/>
            <a:chOff x="811658" y="4690905"/>
            <a:chExt cx="4050091" cy="205521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A0D36E-C5FF-D694-1AFF-C5891A89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0000" b="25251"/>
            <a:stretch/>
          </p:blipFill>
          <p:spPr>
            <a:xfrm>
              <a:off x="811658" y="4886886"/>
              <a:ext cx="3960000" cy="18592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D915EB0-DF47-3493-66C1-ECDA0F21D953}"/>
                </a:ext>
              </a:extLst>
            </p:cNvPr>
            <p:cNvSpPr/>
            <p:nvPr/>
          </p:nvSpPr>
          <p:spPr>
            <a:xfrm>
              <a:off x="2208685" y="4980214"/>
              <a:ext cx="2540628" cy="1542677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7B3C69-48F0-B5AD-D373-A5F524785F1E}"/>
                </a:ext>
              </a:extLst>
            </p:cNvPr>
            <p:cNvSpPr txBox="1"/>
            <p:nvPr/>
          </p:nvSpPr>
          <p:spPr>
            <a:xfrm>
              <a:off x="2719733" y="6307447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solidFill>
                    <a:srgbClr val="FF6767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FF6767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7CBBFE-083F-83D5-9F57-3FECDDE9DCC8}"/>
                </a:ext>
              </a:extLst>
            </p:cNvPr>
            <p:cNvSpPr txBox="1"/>
            <p:nvPr/>
          </p:nvSpPr>
          <p:spPr>
            <a:xfrm>
              <a:off x="1191535" y="6155084"/>
              <a:ext cx="1468622" cy="33326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</a:t>
              </a:r>
              <a:endPara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7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               </a:t>
              </a:r>
              <a:r>
                <a:rPr lang="ko-KR" altLang="en-US" sz="70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endPara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C5D756E-D62D-428A-20AD-AC2AC15B3B8D}"/>
                </a:ext>
              </a:extLst>
            </p:cNvPr>
            <p:cNvSpPr/>
            <p:nvPr/>
          </p:nvSpPr>
          <p:spPr>
            <a:xfrm>
              <a:off x="1401855" y="6225152"/>
              <a:ext cx="654951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D4F95A-CD52-041A-5241-E92866EFA54B}"/>
                </a:ext>
              </a:extLst>
            </p:cNvPr>
            <p:cNvSpPr/>
            <p:nvPr/>
          </p:nvSpPr>
          <p:spPr>
            <a:xfrm>
              <a:off x="1408206" y="6377942"/>
              <a:ext cx="648052" cy="45719"/>
            </a:xfrm>
            <a:prstGeom prst="rect">
              <a:avLst/>
            </a:prstGeom>
            <a:solidFill>
              <a:srgbClr val="E7A8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96DEC8-4607-7567-4B51-4846F48ABA65}"/>
                </a:ext>
              </a:extLst>
            </p:cNvPr>
            <p:cNvSpPr txBox="1"/>
            <p:nvPr/>
          </p:nvSpPr>
          <p:spPr>
            <a:xfrm>
              <a:off x="1606039" y="4711025"/>
              <a:ext cx="2862003" cy="255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Feature 25: #1 GT GENERATOR VOLTAGE (A-B PHASE)</a:t>
              </a:r>
              <a:endParaRPr lang="ko-KR" altLang="en-US" sz="800" dirty="0">
                <a:solidFill>
                  <a:schemeClr val="bg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17B95F5-DE02-618B-AEED-88CD359A3E2E}"/>
                </a:ext>
              </a:extLst>
            </p:cNvPr>
            <p:cNvCxnSpPr>
              <a:cxnSpLocks/>
            </p:cNvCxnSpPr>
            <p:nvPr/>
          </p:nvCxnSpPr>
          <p:spPr>
            <a:xfrm>
              <a:off x="2208685" y="4908659"/>
              <a:ext cx="2540628" cy="0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1DB893-99E9-70C1-1F90-53E09A00FCF7}"/>
                </a:ext>
              </a:extLst>
            </p:cNvPr>
            <p:cNvSpPr txBox="1"/>
            <p:nvPr/>
          </p:nvSpPr>
          <p:spPr>
            <a:xfrm>
              <a:off x="2096248" y="4690905"/>
              <a:ext cx="276550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이상치 데이터가 일정 기간에 모여 있는 </a:t>
              </a:r>
              <a:r>
                <a: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Collective</a:t>
              </a:r>
              <a:r>
                <a:rPr lang="ko-KR" altLang="en-US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</a:t>
              </a:r>
              <a:r>
                <a:rPr lang="en-US" altLang="ko-KR" sz="800" dirty="0">
                  <a:solidFill>
                    <a:srgbClr val="C00000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</a:t>
              </a:r>
              <a:endParaRPr lang="ko-KR" altLang="en-US" sz="800" dirty="0">
                <a:solidFill>
                  <a:srgbClr val="C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849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1D00C0-6901-52FC-21BC-E622EEAD927C}"/>
              </a:ext>
            </a:extLst>
          </p:cNvPr>
          <p:cNvSpPr txBox="1"/>
          <p:nvPr/>
        </p:nvSpPr>
        <p:spPr>
          <a:xfrm>
            <a:off x="660737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 비교</a:t>
            </a:r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결론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C718-B6B5-4880-3F09-EC7BF344B30B}"/>
              </a:ext>
            </a:extLst>
          </p:cNvPr>
          <p:cNvSpPr txBox="1"/>
          <p:nvPr/>
        </p:nvSpPr>
        <p:spPr>
          <a:xfrm>
            <a:off x="912998" y="1797208"/>
            <a:ext cx="9525041" cy="151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 데이터의 이상치 형태는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Collective anomaly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이며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이상치 검출에 적합한 모델은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LSTM-AE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GDN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각 모델의 특징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탐지 방식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/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다변량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처리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 처리 등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 성능을 확인해 보았을 때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다음 특징들이 테스트 데이터의 이상치 검출에 유리함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재구성 탐지 방식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628650" lvl="1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다변량의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상관관계 고려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248722-816A-B76C-30F5-CB40D69C9B3C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모델 비교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6E711C-C059-F179-C417-EE8AF207E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75487"/>
              </p:ext>
            </p:extLst>
          </p:nvPr>
        </p:nvGraphicFramePr>
        <p:xfrm>
          <a:off x="1188232" y="3831227"/>
          <a:ext cx="6305544" cy="1408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24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60260970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Method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4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5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평균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LSTM-AE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GDN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TimesNet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3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758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659084" y="3198167"/>
            <a:ext cx="2873831" cy="461666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pPr algn="ctr"/>
            <a:r>
              <a:rPr lang="ko-KR" altLang="en-US" sz="27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결론</a:t>
            </a:r>
            <a:endParaRPr lang="en-US" sz="27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933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1D00C0-6901-52FC-21BC-E622EEAD927C}"/>
              </a:ext>
            </a:extLst>
          </p:cNvPr>
          <p:cNvSpPr txBox="1"/>
          <p:nvPr/>
        </p:nvSpPr>
        <p:spPr>
          <a:xfrm>
            <a:off x="660737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검증 결과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9C718-B6B5-4880-3F09-EC7BF344B30B}"/>
              </a:ext>
            </a:extLst>
          </p:cNvPr>
          <p:cNvSpPr txBox="1"/>
          <p:nvPr/>
        </p:nvSpPr>
        <p:spPr>
          <a:xfrm>
            <a:off x="912998" y="1797208"/>
            <a:ext cx="9525041" cy="77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Case3, Case 6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은 이상치 검출 모델의 성능을 검증하기에 적합하지 않음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 데이터의 이상치 검출에 적합한 모델은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LSTM-AE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GDN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248722-816A-B76C-30F5-CB40D69C9B3C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결론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6E711C-C059-F179-C417-EE8AF207E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88792"/>
              </p:ext>
            </p:extLst>
          </p:nvPr>
        </p:nvGraphicFramePr>
        <p:xfrm>
          <a:off x="1100375" y="2969292"/>
          <a:ext cx="6305544" cy="1408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24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60260970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Method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4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5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평균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LSTM-AE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GDN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TimesNet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35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1EBB99F-AE6E-5677-492B-BB69DD375474}"/>
              </a:ext>
            </a:extLst>
          </p:cNvPr>
          <p:cNvSpPr txBox="1"/>
          <p:nvPr/>
        </p:nvSpPr>
        <p:spPr>
          <a:xfrm>
            <a:off x="660737" y="4921101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논의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E6659C-D58D-AEAA-AC85-4001E547667A}"/>
              </a:ext>
            </a:extLst>
          </p:cNvPr>
          <p:cNvSpPr txBox="1"/>
          <p:nvPr/>
        </p:nvSpPr>
        <p:spPr>
          <a:xfrm>
            <a:off x="912998" y="5479860"/>
            <a:ext cx="9525041" cy="736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모델의 일반화 성능 확보 및 검증을 위해 신뢰도 높은 다양한 데이터를 확보할 필요가 있음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※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데이터 다양성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도메인 특성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센서 상호작용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시간적 패턴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 유형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등을 다양화 할 수 있음 </a:t>
            </a:r>
            <a:endParaRPr lang="en-US" altLang="ko-KR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8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510C3-94AB-03D0-D4F4-AD406D9A3E89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en-US" altLang="ko-KR" sz="1600" dirty="0" err="1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Pre</a:t>
            </a:r>
            <a:r>
              <a:rPr lang="en-US" altLang="ko-KR" sz="16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Vision</a:t>
            </a:r>
            <a:r>
              <a:rPr lang="en-US" altLang="ko-KR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알고리즘 고도화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CBCF9-C512-2A9E-F328-2431C5916E14}"/>
              </a:ext>
            </a:extLst>
          </p:cNvPr>
          <p:cNvSpPr txBox="1"/>
          <p:nvPr/>
        </p:nvSpPr>
        <p:spPr>
          <a:xfrm>
            <a:off x="779722" y="1809734"/>
            <a:ext cx="10459778" cy="1912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- Prevision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이상 검출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성능을 향상시키기 위해 최신 딥러닝 모델들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en-US" altLang="ko-KR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TimesNet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LSTM-AE, GDN)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의 성능을 검증함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3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-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모델들은 전부 시계열 모델이지만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학습과정에서 강조되는 특징이 다름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300000"/>
              </a:lnSpc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-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검증 데이터는 동탄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/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양주 발전소의 데이터이며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센서 이상 및 설비 이상 기간이 포함된 데이터임</a:t>
            </a:r>
            <a:endParaRPr lang="en-US" altLang="ko-KR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2821BB6-B66B-0190-00BF-27CE5BB5D0B4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배경</a:t>
            </a:r>
            <a:endParaRPr 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32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659084" y="3198167"/>
            <a:ext cx="2873831" cy="461666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pPr algn="ctr"/>
            <a:r>
              <a:rPr lang="ko-KR" altLang="en-US" sz="27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 평가</a:t>
            </a:r>
            <a:endParaRPr lang="en-US" sz="27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54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 평가</a:t>
            </a:r>
            <a:endParaRPr 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77677-7F96-8888-C91B-056AE6F5814E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 방법</a:t>
            </a:r>
            <a:endParaRPr lang="ko-KR" altLang="en-US" sz="1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2E3DA0B-CEEF-35C7-C649-967A444AC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976968"/>
              </p:ext>
            </p:extLst>
          </p:nvPr>
        </p:nvGraphicFramePr>
        <p:xfrm>
          <a:off x="1635772" y="4117832"/>
          <a:ext cx="8235938" cy="2552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38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584325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순번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Data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이상 원인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학습 구간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정상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테스트 구간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비정상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동탄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COMPRESSOR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2020-11-01 ~ 2022-01-03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2022-01-04 ~ 2022-03-30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2022-04-25 ~ 2022-06-30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GT2-1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COMBUSTION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2020-11-01 ~ 2022-01-28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2022-08-26 ~ 2022-09-26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2022-07-01 ~ 2022-08-25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5586168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GT2-2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COMBUSTION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센서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2020-11-01 ~ 2022-01-28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2023-02-01 ~ 2023-03-02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2023-05-09 ~ 2023-08-30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동탄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GT1-1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GENERATOR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설비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2020-11-12 ~ 2022-09-30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2022-11-18 ~ 2022-11-23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2022-10-10 ~ 2022-10-23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33236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동탄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 GT1-2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COOLING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설비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2020-01-01 ~ 2022-04-30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2022-11-02 ~ 2022-11-15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2022-10-01 ~ 2022-10-22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5663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양주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GT1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FUEL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설비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2021-01-01 ~ 2021-08-31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2021-09-01 ~ 2021-10-15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2011-11-08 ~ 2021-11-30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5792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F69A5D2-A4FE-061D-7798-BF30661450D3}"/>
              </a:ext>
            </a:extLst>
          </p:cNvPr>
          <p:cNvSpPr txBox="1"/>
          <p:nvPr/>
        </p:nvSpPr>
        <p:spPr>
          <a:xfrm>
            <a:off x="1080563" y="1752817"/>
            <a:ext cx="6104586" cy="2252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검증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모델의 이상 검출 성능을 확인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모델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총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 모델에 대해 검증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   - LSTM-AE (LSTM-</a:t>
            </a:r>
            <a:r>
              <a:rPr lang="en-US" altLang="ko-KR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AutoEncoder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   - GDN (Graph Deviation Network)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   - </a:t>
            </a:r>
            <a:r>
              <a:rPr lang="en-US" altLang="ko-KR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TimesNet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총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6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개의 센서 및 설비 이상 관련 데이터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(Case 1~6)</a:t>
            </a:r>
          </a:p>
        </p:txBody>
      </p:sp>
    </p:spTree>
    <p:extLst>
      <p:ext uri="{BB962C8B-B14F-4D97-AF65-F5344CB8AC3E}">
        <p14:creationId xmlns:p14="http://schemas.microsoft.com/office/powerpoint/2010/main" val="414942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D2720833-FEB4-FC6C-A9FD-20D1F2777B10}"/>
              </a:ext>
            </a:extLst>
          </p:cNvPr>
          <p:cNvGrpSpPr/>
          <p:nvPr/>
        </p:nvGrpSpPr>
        <p:grpSpPr>
          <a:xfrm>
            <a:off x="9195700" y="3557229"/>
            <a:ext cx="2340000" cy="1253647"/>
            <a:chOff x="9195700" y="3557229"/>
            <a:chExt cx="2340000" cy="12536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EC9C087-A524-193C-D81D-010571DB1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92" b="33506"/>
            <a:stretch/>
          </p:blipFill>
          <p:spPr>
            <a:xfrm>
              <a:off x="9195700" y="3557229"/>
              <a:ext cx="2340000" cy="1123423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8EACA0-87F5-8815-4693-835C49BBA5F4}"/>
                </a:ext>
              </a:extLst>
            </p:cNvPr>
            <p:cNvSpPr/>
            <p:nvPr/>
          </p:nvSpPr>
          <p:spPr>
            <a:xfrm>
              <a:off x="10567461" y="3622962"/>
              <a:ext cx="951332" cy="925905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7185494-6962-910A-C8AF-2C51B4D8ED87}"/>
                </a:ext>
              </a:extLst>
            </p:cNvPr>
            <p:cNvSpPr txBox="1"/>
            <p:nvPr/>
          </p:nvSpPr>
          <p:spPr>
            <a:xfrm>
              <a:off x="9410429" y="3636760"/>
              <a:ext cx="990871" cy="26812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Anomaly Score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Threshold</a:t>
              </a:r>
              <a:endParaRPr lang="ko-KR" altLang="en-US" sz="5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10BBD54-751A-16CD-43E8-AC4F327E49FF}"/>
                </a:ext>
              </a:extLst>
            </p:cNvPr>
            <p:cNvSpPr/>
            <p:nvPr/>
          </p:nvSpPr>
          <p:spPr>
            <a:xfrm>
              <a:off x="9442519" y="3681574"/>
              <a:ext cx="322148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E010F4E-A995-F299-5BBF-0149F6BE5D73}"/>
                </a:ext>
              </a:extLst>
            </p:cNvPr>
            <p:cNvCxnSpPr>
              <a:cxnSpLocks/>
            </p:cNvCxnSpPr>
            <p:nvPr/>
          </p:nvCxnSpPr>
          <p:spPr>
            <a:xfrm>
              <a:off x="9442518" y="3840383"/>
              <a:ext cx="322149" cy="0"/>
            </a:xfrm>
            <a:prstGeom prst="line">
              <a:avLst/>
            </a:prstGeom>
            <a:ln w="28575">
              <a:solidFill>
                <a:srgbClr val="FE313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5A54F1C-6299-117E-F3A6-A70F45245A2D}"/>
                </a:ext>
              </a:extLst>
            </p:cNvPr>
            <p:cNvSpPr/>
            <p:nvPr/>
          </p:nvSpPr>
          <p:spPr>
            <a:xfrm>
              <a:off x="9385723" y="4573026"/>
              <a:ext cx="2133069" cy="150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CF25D7E2-9FFF-BC7A-8FB6-9B466215589C}"/>
                </a:ext>
              </a:extLst>
            </p:cNvPr>
            <p:cNvCxnSpPr>
              <a:cxnSpLocks/>
            </p:cNvCxnSpPr>
            <p:nvPr/>
          </p:nvCxnSpPr>
          <p:spPr>
            <a:xfrm>
              <a:off x="9383126" y="4636506"/>
              <a:ext cx="1171636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0F6195A-C3B8-AF59-86A4-CE1A218B5B4D}"/>
                </a:ext>
              </a:extLst>
            </p:cNvPr>
            <p:cNvSpPr txBox="1"/>
            <p:nvPr/>
          </p:nvSpPr>
          <p:spPr>
            <a:xfrm>
              <a:off x="9702335" y="4626210"/>
              <a:ext cx="6174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Normal </a:t>
              </a:r>
              <a:r>
                <a:rPr lang="ko-KR" altLang="en-US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</a:t>
              </a: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4572C303-1B37-BB5C-3702-49EB0486ED71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935" y="4632815"/>
              <a:ext cx="969765" cy="0"/>
            </a:xfrm>
            <a:prstGeom prst="straightConnector1">
              <a:avLst/>
            </a:prstGeom>
            <a:ln w="6350">
              <a:solidFill>
                <a:srgbClr val="FE313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151FD78-5BF9-62DB-C13A-C1DBC0E45775}"/>
                </a:ext>
              </a:extLst>
            </p:cNvPr>
            <p:cNvSpPr txBox="1"/>
            <p:nvPr/>
          </p:nvSpPr>
          <p:spPr>
            <a:xfrm>
              <a:off x="10769364" y="4616287"/>
              <a:ext cx="7070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rgbClr val="FE313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</a:t>
              </a:r>
              <a:r>
                <a:rPr lang="ko-KR" altLang="en-US" sz="600" dirty="0">
                  <a:solidFill>
                    <a:srgbClr val="FE313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A65C6A6-E6D5-281F-FAF1-7C782FF2BE75}"/>
              </a:ext>
            </a:extLst>
          </p:cNvPr>
          <p:cNvGrpSpPr/>
          <p:nvPr/>
        </p:nvGrpSpPr>
        <p:grpSpPr>
          <a:xfrm>
            <a:off x="246257" y="4676181"/>
            <a:ext cx="2520000" cy="1253010"/>
            <a:chOff x="246257" y="4676181"/>
            <a:chExt cx="2520000" cy="125301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7F3514F-88D2-59DE-9E1D-431026FA2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612"/>
            <a:stretch/>
          </p:blipFill>
          <p:spPr>
            <a:xfrm>
              <a:off x="246257" y="4676181"/>
              <a:ext cx="2520000" cy="125301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AA1FE9-91AF-C054-187C-20050BB951EA}"/>
                </a:ext>
              </a:extLst>
            </p:cNvPr>
            <p:cNvSpPr txBox="1"/>
            <p:nvPr/>
          </p:nvSpPr>
          <p:spPr>
            <a:xfrm>
              <a:off x="452284" y="4773165"/>
              <a:ext cx="880528" cy="26812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</a:t>
              </a:r>
              <a:r>
                <a:rPr lang="ko-KR" altLang="en-US" sz="5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</a:t>
              </a:r>
              <a:endParaRPr lang="en-US" altLang="ko-KR" sz="5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</a:t>
              </a:r>
              <a:r>
                <a:rPr lang="ko-KR" altLang="en-US" sz="5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endParaRPr lang="ko-KR" altLang="en-US" sz="5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057A9B3-D1F1-CF1B-0FDD-5ADC9018AF80}"/>
                </a:ext>
              </a:extLst>
            </p:cNvPr>
            <p:cNvSpPr/>
            <p:nvPr/>
          </p:nvSpPr>
          <p:spPr>
            <a:xfrm>
              <a:off x="583517" y="4824183"/>
              <a:ext cx="402168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A5EE046-47A1-B17C-9C03-00FD969D9D33}"/>
                </a:ext>
              </a:extLst>
            </p:cNvPr>
            <p:cNvSpPr/>
            <p:nvPr/>
          </p:nvSpPr>
          <p:spPr>
            <a:xfrm>
              <a:off x="583517" y="4945223"/>
              <a:ext cx="397932" cy="45719"/>
            </a:xfrm>
            <a:prstGeom prst="rect">
              <a:avLst/>
            </a:prstGeom>
            <a:solidFill>
              <a:srgbClr val="E7A8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723EC4B-3568-B50A-16E9-4B1902F7EE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00"/>
          <a:stretch/>
        </p:blipFill>
        <p:spPr>
          <a:xfrm>
            <a:off x="6151086" y="3554429"/>
            <a:ext cx="2340000" cy="11563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D27B066-9DC4-BF21-7FD6-CF333003F379}"/>
              </a:ext>
            </a:extLst>
          </p:cNvPr>
          <p:cNvSpPr/>
          <p:nvPr/>
        </p:nvSpPr>
        <p:spPr>
          <a:xfrm>
            <a:off x="3104255" y="2131262"/>
            <a:ext cx="2757464" cy="403866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BD3E8C-CFE6-2E1A-D12A-BCB2B221AF88}"/>
              </a:ext>
            </a:extLst>
          </p:cNvPr>
          <p:cNvSpPr/>
          <p:nvPr/>
        </p:nvSpPr>
        <p:spPr>
          <a:xfrm>
            <a:off x="175724" y="2131262"/>
            <a:ext cx="2757464" cy="403866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B81169-3632-340B-94B7-34E1A4350E98}"/>
              </a:ext>
            </a:extLst>
          </p:cNvPr>
          <p:cNvSpPr/>
          <p:nvPr/>
        </p:nvSpPr>
        <p:spPr>
          <a:xfrm>
            <a:off x="8998733" y="2125133"/>
            <a:ext cx="2757464" cy="403866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4D48E-1E62-8F7D-4581-82BA988C009F}"/>
              </a:ext>
            </a:extLst>
          </p:cNvPr>
          <p:cNvSpPr txBox="1"/>
          <p:nvPr/>
        </p:nvSpPr>
        <p:spPr>
          <a:xfrm>
            <a:off x="9301908" y="4863851"/>
            <a:ext cx="2216884" cy="860107"/>
          </a:xfrm>
          <a:prstGeom prst="rect">
            <a:avLst/>
          </a:prstGeom>
          <a:solidFill>
            <a:schemeClr val="bg1"/>
          </a:solidFill>
        </p:spPr>
        <p:txBody>
          <a:bodyPr wrap="square" lIns="72000" rIns="18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 </a:t>
            </a:r>
            <a:r>
              <a: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</a:t>
            </a:r>
            <a:r>
              <a: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</a:t>
            </a:r>
            <a:r>
              <a: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비교</a:t>
            </a:r>
            <a:endParaRPr lang="en-US" altLang="ko-KR" sz="7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- Normal </a:t>
            </a:r>
            <a:r>
              <a: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</a:t>
            </a: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Anomaly Score</a:t>
            </a:r>
            <a:r>
              <a: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</a:t>
            </a: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 </a:t>
            </a:r>
            <a:r>
              <a: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작아야 함</a:t>
            </a:r>
            <a:endParaRPr lang="en-US" altLang="ko-KR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- Anomaly </a:t>
            </a:r>
            <a:r>
              <a: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구간</a:t>
            </a: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Anomaly Score</a:t>
            </a:r>
            <a:r>
              <a: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</a:t>
            </a: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 </a:t>
            </a:r>
            <a:r>
              <a:rPr lang="ko-KR" altLang="en-US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커야 함</a:t>
            </a:r>
          </a:p>
          <a:p>
            <a:pPr>
              <a:lnSpc>
                <a:spcPct val="200000"/>
              </a:lnSpc>
            </a:pPr>
            <a:endParaRPr lang="ko-KR" altLang="en-US" sz="7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 평가</a:t>
            </a:r>
            <a:endParaRPr 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77677-7F96-8888-C91B-056AE6F5814E}"/>
              </a:ext>
            </a:extLst>
          </p:cNvPr>
          <p:cNvSpPr txBox="1"/>
          <p:nvPr/>
        </p:nvSpPr>
        <p:spPr>
          <a:xfrm>
            <a:off x="637886" y="120915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 방법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8637FC-338C-0153-CCC5-CA3E7DD4B8BA}"/>
              </a:ext>
            </a:extLst>
          </p:cNvPr>
          <p:cNvSpPr txBox="1"/>
          <p:nvPr/>
        </p:nvSpPr>
        <p:spPr>
          <a:xfrm>
            <a:off x="857026" y="1994824"/>
            <a:ext cx="1513639" cy="25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예측</a:t>
            </a: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재구성</a:t>
            </a: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값을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81B9C-63D4-3D73-5E9D-285A0596A998}"/>
              </a:ext>
            </a:extLst>
          </p:cNvPr>
          <p:cNvSpPr txBox="1"/>
          <p:nvPr/>
        </p:nvSpPr>
        <p:spPr>
          <a:xfrm>
            <a:off x="6283350" y="4922354"/>
            <a:ext cx="229357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Test </a:t>
            </a:r>
            <a:r>
              <a: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데이터는 </a:t>
            </a:r>
            <a:r>
              <a:rPr lang="en-US" altLang="ko-KR" sz="7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Normal/Anomaly </a:t>
            </a:r>
            <a:r>
              <a: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</a:t>
            </a:r>
            <a:r>
              <a:rPr lang="ko-KR" altLang="en-US" sz="7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라벨링</a:t>
            </a:r>
            <a:r>
              <a:rPr lang="ko-KR" altLang="en-US" sz="7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되어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3D4356-16AC-6940-8638-12B72770C0AD}"/>
              </a:ext>
            </a:extLst>
          </p:cNvPr>
          <p:cNvSpPr txBox="1"/>
          <p:nvPr/>
        </p:nvSpPr>
        <p:spPr>
          <a:xfrm rot="16200000">
            <a:off x="1311111" y="4004103"/>
            <a:ext cx="44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4C6B1A-57A3-D61F-4E9F-1F7F0CAA82C1}"/>
              </a:ext>
            </a:extLst>
          </p:cNvPr>
          <p:cNvSpPr txBox="1"/>
          <p:nvPr/>
        </p:nvSpPr>
        <p:spPr>
          <a:xfrm>
            <a:off x="3421955" y="2001283"/>
            <a:ext cx="2271428" cy="25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실제값과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8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예측값의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차이</a:t>
            </a: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(Anomaly score)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를 계산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57D568-ADFE-61B1-82B4-BD1C18FEF489}"/>
              </a:ext>
            </a:extLst>
          </p:cNvPr>
          <p:cNvSpPr txBox="1"/>
          <p:nvPr/>
        </p:nvSpPr>
        <p:spPr>
          <a:xfrm rot="16200000">
            <a:off x="4290299" y="4014652"/>
            <a:ext cx="44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∙∙∙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414B35-F7CE-CE2E-5303-2BAB1BF55F9B}"/>
              </a:ext>
            </a:extLst>
          </p:cNvPr>
          <p:cNvSpPr txBox="1"/>
          <p:nvPr/>
        </p:nvSpPr>
        <p:spPr>
          <a:xfrm>
            <a:off x="9111418" y="1991369"/>
            <a:ext cx="2538715" cy="25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 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</a:t>
            </a: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Threshold 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보다 크면 비정상으로 검출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79BF44-4679-DEF9-062A-C1B3CA2AC7A7}"/>
              </a:ext>
            </a:extLst>
          </p:cNvPr>
          <p:cNvSpPr/>
          <p:nvPr/>
        </p:nvSpPr>
        <p:spPr>
          <a:xfrm>
            <a:off x="6056938" y="2125133"/>
            <a:ext cx="2757464" cy="403866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BD6C46C-2B2E-E7DA-FA67-BD6276099CE8}"/>
              </a:ext>
            </a:extLst>
          </p:cNvPr>
          <p:cNvGrpSpPr/>
          <p:nvPr/>
        </p:nvGrpSpPr>
        <p:grpSpPr>
          <a:xfrm>
            <a:off x="287062" y="2608403"/>
            <a:ext cx="2520000" cy="1269846"/>
            <a:chOff x="287062" y="2608403"/>
            <a:chExt cx="2520000" cy="126984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141A131-1F3D-5B2F-6209-40EBF3823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9948"/>
            <a:stretch/>
          </p:blipFill>
          <p:spPr>
            <a:xfrm>
              <a:off x="287062" y="2608403"/>
              <a:ext cx="2520000" cy="126984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6A8304-7746-D359-2F07-D84A93BF943F}"/>
                </a:ext>
              </a:extLst>
            </p:cNvPr>
            <p:cNvSpPr txBox="1"/>
            <p:nvPr/>
          </p:nvSpPr>
          <p:spPr>
            <a:xfrm>
              <a:off x="1888068" y="2703140"/>
              <a:ext cx="880528" cy="26812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</a:t>
              </a:r>
              <a:r>
                <a:rPr lang="ko-KR" altLang="en-US" sz="5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실제값</a:t>
              </a:r>
              <a:endParaRPr lang="en-US" altLang="ko-KR" sz="5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   </a:t>
              </a:r>
              <a:r>
                <a:rPr lang="ko-KR" altLang="en-US" sz="550" dirty="0" err="1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예측값</a:t>
              </a:r>
              <a:endParaRPr lang="ko-KR" altLang="en-US" sz="5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E9C8AD-FEF8-51E0-0346-95DCE43153B4}"/>
                </a:ext>
              </a:extLst>
            </p:cNvPr>
            <p:cNvSpPr/>
            <p:nvPr/>
          </p:nvSpPr>
          <p:spPr>
            <a:xfrm>
              <a:off x="2019301" y="2754158"/>
              <a:ext cx="402168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9B5D1B2-8294-E119-C51F-46B53A61B5B3}"/>
                </a:ext>
              </a:extLst>
            </p:cNvPr>
            <p:cNvSpPr/>
            <p:nvPr/>
          </p:nvSpPr>
          <p:spPr>
            <a:xfrm>
              <a:off x="2019301" y="2875198"/>
              <a:ext cx="397932" cy="45719"/>
            </a:xfrm>
            <a:prstGeom prst="rect">
              <a:avLst/>
            </a:prstGeom>
            <a:solidFill>
              <a:srgbClr val="E7A8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C2DCB1F-2ED0-8B87-C90A-4ECC0FA0E6AA}"/>
              </a:ext>
            </a:extLst>
          </p:cNvPr>
          <p:cNvSpPr txBox="1"/>
          <p:nvPr/>
        </p:nvSpPr>
        <p:spPr>
          <a:xfrm>
            <a:off x="725359" y="2454858"/>
            <a:ext cx="1702565" cy="214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1: #2 GT BAROMETRIC PRESSURE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AE435-9AB2-9404-89E2-242EFCDECA3F}"/>
              </a:ext>
            </a:extLst>
          </p:cNvPr>
          <p:cNvSpPr txBox="1"/>
          <p:nvPr/>
        </p:nvSpPr>
        <p:spPr>
          <a:xfrm>
            <a:off x="442144" y="4531289"/>
            <a:ext cx="2275388" cy="214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12: #2 GT FUEL GAS FLOW (COMPENSATED)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C11EC18-E528-FA11-1CA9-666B2C74961B}"/>
              </a:ext>
            </a:extLst>
          </p:cNvPr>
          <p:cNvGrpSpPr/>
          <p:nvPr/>
        </p:nvGrpSpPr>
        <p:grpSpPr>
          <a:xfrm>
            <a:off x="3230910" y="2609058"/>
            <a:ext cx="2520000" cy="1268535"/>
            <a:chOff x="3230910" y="2609058"/>
            <a:chExt cx="2520000" cy="126853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96A0825-E29A-4F13-5411-88BF7CD6E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0000"/>
            <a:stretch/>
          </p:blipFill>
          <p:spPr>
            <a:xfrm>
              <a:off x="3230910" y="2609058"/>
              <a:ext cx="2520000" cy="126853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FB6728-00B6-F52C-E871-A3BDA7FD921D}"/>
                </a:ext>
              </a:extLst>
            </p:cNvPr>
            <p:cNvSpPr txBox="1"/>
            <p:nvPr/>
          </p:nvSpPr>
          <p:spPr>
            <a:xfrm>
              <a:off x="4631267" y="2686728"/>
              <a:ext cx="1087698" cy="1411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rIns="1800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  Anomaly Score                        </a:t>
              </a:r>
              <a:endParaRPr lang="ko-KR" altLang="en-US" sz="5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067D1A-06E8-E125-8FD7-F3496D75E624}"/>
                </a:ext>
              </a:extLst>
            </p:cNvPr>
            <p:cNvSpPr/>
            <p:nvPr/>
          </p:nvSpPr>
          <p:spPr>
            <a:xfrm>
              <a:off x="4682418" y="2733120"/>
              <a:ext cx="427567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B250DB1-5936-A0A9-C9D4-032730FFC201}"/>
              </a:ext>
            </a:extLst>
          </p:cNvPr>
          <p:cNvSpPr txBox="1"/>
          <p:nvPr/>
        </p:nvSpPr>
        <p:spPr>
          <a:xfrm>
            <a:off x="3645376" y="2452068"/>
            <a:ext cx="1702565" cy="214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1: #2 GT BAROMETRIC PRESSURE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13F94F-2E4A-BA79-39F1-4F310CAE36C2}"/>
              </a:ext>
            </a:extLst>
          </p:cNvPr>
          <p:cNvGrpSpPr/>
          <p:nvPr/>
        </p:nvGrpSpPr>
        <p:grpSpPr>
          <a:xfrm>
            <a:off x="3230910" y="4711916"/>
            <a:ext cx="2520000" cy="1272253"/>
            <a:chOff x="3230910" y="4711916"/>
            <a:chExt cx="2520000" cy="127225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7DE2E4E-CE5E-2450-D152-DEAC4818A9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854"/>
            <a:stretch/>
          </p:blipFill>
          <p:spPr>
            <a:xfrm>
              <a:off x="3230910" y="4711916"/>
              <a:ext cx="2520000" cy="127225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6A3206-FA47-999A-254E-8033C510F2E2}"/>
                </a:ext>
              </a:extLst>
            </p:cNvPr>
            <p:cNvSpPr txBox="1"/>
            <p:nvPr/>
          </p:nvSpPr>
          <p:spPr>
            <a:xfrm>
              <a:off x="3429002" y="4785558"/>
              <a:ext cx="1062566" cy="14096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rIns="1800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      Anomaly Score                        </a:t>
              </a:r>
              <a:endParaRPr lang="ko-KR" altLang="en-US" sz="55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2BC3C07-FE65-EABA-324E-08F4AE718B00}"/>
                </a:ext>
              </a:extLst>
            </p:cNvPr>
            <p:cNvSpPr/>
            <p:nvPr/>
          </p:nvSpPr>
          <p:spPr>
            <a:xfrm>
              <a:off x="3463226" y="4836109"/>
              <a:ext cx="427567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0B2487E-133A-5371-0A2A-90CC75030FDF}"/>
              </a:ext>
            </a:extLst>
          </p:cNvPr>
          <p:cNvSpPr txBox="1"/>
          <p:nvPr/>
        </p:nvSpPr>
        <p:spPr>
          <a:xfrm>
            <a:off x="3408339" y="4558570"/>
            <a:ext cx="2275388" cy="214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12: #2 GT FUEL GAS FLOW (COMPENSATED)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B9B3BD-50A8-2F3B-102A-AAF928CA560E}"/>
              </a:ext>
            </a:extLst>
          </p:cNvPr>
          <p:cNvSpPr txBox="1"/>
          <p:nvPr/>
        </p:nvSpPr>
        <p:spPr>
          <a:xfrm>
            <a:off x="6214970" y="3393397"/>
            <a:ext cx="2338346" cy="214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7: #2 GT INLET MANIFOLD STATIC PRESSURE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843E62-7671-EF88-2A97-A9143A8D90EE}"/>
              </a:ext>
            </a:extLst>
          </p:cNvPr>
          <p:cNvSpPr txBox="1"/>
          <p:nvPr/>
        </p:nvSpPr>
        <p:spPr>
          <a:xfrm>
            <a:off x="9301908" y="3395759"/>
            <a:ext cx="2338346" cy="214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Feature 7: #2 GT INLET MANIFOLD STATIC PRESSURE</a:t>
            </a:r>
            <a:endParaRPr lang="ko-KR" altLang="en-US" sz="6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ED64DF4-AE4E-9CC2-77FD-B80BB2A4CA5B}"/>
              </a:ext>
            </a:extLst>
          </p:cNvPr>
          <p:cNvGrpSpPr/>
          <p:nvPr/>
        </p:nvGrpSpPr>
        <p:grpSpPr>
          <a:xfrm>
            <a:off x="6361006" y="3620317"/>
            <a:ext cx="2152574" cy="1186187"/>
            <a:chOff x="6361006" y="3620317"/>
            <a:chExt cx="2152574" cy="118618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34B585-DF93-A20D-B4C0-4D4362E496A5}"/>
                </a:ext>
              </a:extLst>
            </p:cNvPr>
            <p:cNvSpPr txBox="1"/>
            <p:nvPr/>
          </p:nvSpPr>
          <p:spPr>
            <a:xfrm>
              <a:off x="6391449" y="3651257"/>
              <a:ext cx="1004184" cy="1411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tIns="0" bIns="288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5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                    Anomaly Score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101A943-AF69-DD74-73CC-E6578F409C6C}"/>
                </a:ext>
              </a:extLst>
            </p:cNvPr>
            <p:cNvSpPr/>
            <p:nvPr/>
          </p:nvSpPr>
          <p:spPr>
            <a:xfrm>
              <a:off x="6423539" y="3691838"/>
              <a:ext cx="322148" cy="45719"/>
            </a:xfrm>
            <a:prstGeom prst="rect">
              <a:avLst/>
            </a:prstGeom>
            <a:solidFill>
              <a:srgbClr val="7B95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71E1BA-F343-920C-0A59-94D6A967DADD}"/>
                </a:ext>
              </a:extLst>
            </p:cNvPr>
            <p:cNvSpPr/>
            <p:nvPr/>
          </p:nvSpPr>
          <p:spPr>
            <a:xfrm>
              <a:off x="7561794" y="3620317"/>
              <a:ext cx="913458" cy="951683"/>
            </a:xfrm>
            <a:prstGeom prst="rect">
              <a:avLst/>
            </a:prstGeom>
            <a:solidFill>
              <a:srgbClr val="FF6767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F28FA61-DB41-37F3-4630-ACDB5264B645}"/>
                </a:ext>
              </a:extLst>
            </p:cNvPr>
            <p:cNvSpPr/>
            <p:nvPr/>
          </p:nvSpPr>
          <p:spPr>
            <a:xfrm>
              <a:off x="6363603" y="4568654"/>
              <a:ext cx="2133069" cy="150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B571400E-9733-20EF-D956-D68BD7B7031C}"/>
                </a:ext>
              </a:extLst>
            </p:cNvPr>
            <p:cNvCxnSpPr>
              <a:cxnSpLocks/>
            </p:cNvCxnSpPr>
            <p:nvPr/>
          </p:nvCxnSpPr>
          <p:spPr>
            <a:xfrm>
              <a:off x="6361006" y="4632134"/>
              <a:ext cx="1171636" cy="0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32EABFE-F94B-D8C5-163C-51A752AF42D1}"/>
                </a:ext>
              </a:extLst>
            </p:cNvPr>
            <p:cNvSpPr txBox="1"/>
            <p:nvPr/>
          </p:nvSpPr>
          <p:spPr>
            <a:xfrm>
              <a:off x="6680215" y="4621838"/>
              <a:ext cx="6174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Normal </a:t>
              </a:r>
              <a:r>
                <a:rPr lang="ko-KR" altLang="en-US" sz="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</a:t>
              </a: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3848650-1EAA-4DC4-021C-71FA8E91245C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15" y="4628443"/>
              <a:ext cx="969765" cy="0"/>
            </a:xfrm>
            <a:prstGeom prst="straightConnector1">
              <a:avLst/>
            </a:prstGeom>
            <a:ln w="6350">
              <a:solidFill>
                <a:srgbClr val="FE313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42EF6A-DDD6-3042-6E6E-42116D13DF16}"/>
                </a:ext>
              </a:extLst>
            </p:cNvPr>
            <p:cNvSpPr txBox="1"/>
            <p:nvPr/>
          </p:nvSpPr>
          <p:spPr>
            <a:xfrm>
              <a:off x="7747244" y="4611915"/>
              <a:ext cx="70705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rgbClr val="FE313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Anomaly </a:t>
              </a:r>
              <a:r>
                <a:rPr lang="ko-KR" altLang="en-US" sz="600" dirty="0">
                  <a:solidFill>
                    <a:srgbClr val="FE313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구간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45DC3FE-CB6E-FC44-3645-429F45B8E884}"/>
              </a:ext>
            </a:extLst>
          </p:cNvPr>
          <p:cNvSpPr txBox="1"/>
          <p:nvPr/>
        </p:nvSpPr>
        <p:spPr>
          <a:xfrm>
            <a:off x="6539296" y="1995941"/>
            <a:ext cx="1830003" cy="25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Test 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데이터에서 </a:t>
            </a:r>
            <a:r>
              <a:rPr lang="en-US" altLang="ko-KR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Score </a:t>
            </a:r>
            <a:r>
              <a:rPr lang="ko-KR" altLang="en-US" sz="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확인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61EB7E0-090E-34DA-0639-A971E2E35994}"/>
              </a:ext>
            </a:extLst>
          </p:cNvPr>
          <p:cNvSpPr/>
          <p:nvPr/>
        </p:nvSpPr>
        <p:spPr>
          <a:xfrm rot="16200000">
            <a:off x="2913789" y="3910382"/>
            <a:ext cx="144000" cy="198000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86F78AF-66BB-5B25-1864-87E23D12CCE8}"/>
              </a:ext>
            </a:extLst>
          </p:cNvPr>
          <p:cNvSpPr/>
          <p:nvPr/>
        </p:nvSpPr>
        <p:spPr>
          <a:xfrm rot="16200000">
            <a:off x="5868096" y="3887248"/>
            <a:ext cx="144000" cy="198000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BCE53B02-A44C-5AB8-A441-99CAEB56C3CB}"/>
              </a:ext>
            </a:extLst>
          </p:cNvPr>
          <p:cNvSpPr/>
          <p:nvPr/>
        </p:nvSpPr>
        <p:spPr>
          <a:xfrm rot="16200000">
            <a:off x="8798432" y="3881009"/>
            <a:ext cx="144000" cy="198000"/>
          </a:xfrm>
          <a:prstGeom prst="down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04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81915" y="111167"/>
            <a:ext cx="11402705" cy="461666"/>
          </a:xfrm>
          <a:prstGeom prst="rect">
            <a:avLst/>
          </a:prstGeom>
        </p:spPr>
        <p:txBody>
          <a:bodyPr lIns="72000" tIns="36000" rIns="72000" bIns="3600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성능 평가</a:t>
            </a:r>
            <a:endParaRPr 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77677-7F96-8888-C91B-056AE6F5814E}"/>
              </a:ext>
            </a:extLst>
          </p:cNvPr>
          <p:cNvSpPr txBox="1"/>
          <p:nvPr/>
        </p:nvSpPr>
        <p:spPr>
          <a:xfrm>
            <a:off x="636461" y="1238449"/>
            <a:ext cx="6104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uFill>
                  <a:solidFill>
                    <a:schemeClr val="bg1">
                      <a:lumMod val="75000"/>
                    </a:schemeClr>
                  </a:solidFill>
                </a:u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▷ </a:t>
            </a:r>
            <a:r>
              <a: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평가 결과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9A5D2-A4FE-061D-7798-BF30661450D3}"/>
              </a:ext>
            </a:extLst>
          </p:cNvPr>
          <p:cNvSpPr txBox="1"/>
          <p:nvPr/>
        </p:nvSpPr>
        <p:spPr>
          <a:xfrm>
            <a:off x="1080563" y="1752817"/>
            <a:ext cx="6104586" cy="40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결과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LSTM-AE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 가장 높은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Anomaly Detection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성능을 보임 </a:t>
            </a:r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(F1-score)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094FCEF-40B0-EB97-4380-4D791E27C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33566"/>
              </p:ext>
            </p:extLst>
          </p:nvPr>
        </p:nvGraphicFramePr>
        <p:xfrm>
          <a:off x="1498612" y="2442861"/>
          <a:ext cx="8407392" cy="1408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924">
                  <a:extLst>
                    <a:ext uri="{9D8B030D-6E8A-4147-A177-3AD203B41FA5}">
                      <a16:colId xmlns:a16="http://schemas.microsoft.com/office/drawing/2014/main" val="593111653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1646157186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2922257292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4238429674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2747233892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4272781295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3749807564"/>
                    </a:ext>
                  </a:extLst>
                </a:gridCol>
                <a:gridCol w="1050924">
                  <a:extLst>
                    <a:ext uri="{9D8B030D-6E8A-4147-A177-3AD203B41FA5}">
                      <a16:colId xmlns:a16="http://schemas.microsoft.com/office/drawing/2014/main" val="602609705"/>
                    </a:ext>
                  </a:extLst>
                </a:gridCol>
              </a:tblGrid>
              <a:tr h="2648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Method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1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4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5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Case 6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평균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289844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LSTM-AE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0.76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01250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GDN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0.98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0.85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5769"/>
                  </a:ext>
                </a:extLst>
              </a:tr>
              <a:tr h="38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TimesNet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0.57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0.60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0.58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5235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369A1C-A61A-E7D8-0D27-859FDA049B75}"/>
              </a:ext>
            </a:extLst>
          </p:cNvPr>
          <p:cNvSpPr txBox="1"/>
          <p:nvPr/>
        </p:nvSpPr>
        <p:spPr>
          <a:xfrm>
            <a:off x="1457327" y="4011985"/>
            <a:ext cx="6104586" cy="198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성능 높은 데이터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Case 1, 2, 4, 5</a:t>
            </a: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성능이 낮은 데이터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Case 3, 6</a:t>
            </a: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성능 높은 모델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LSTM-AE, GDN</a:t>
            </a: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성능이 낮은 모델</a:t>
            </a:r>
            <a:r>
              <a:rPr lang="en-US" altLang="ko-KR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 </a:t>
            </a:r>
            <a:r>
              <a:rPr lang="en-US" altLang="ko-KR" sz="105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TimesNet</a:t>
            </a:r>
            <a:endParaRPr lang="en-US" altLang="ko-KR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5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☞  성능 차이 원인 파악 필요</a:t>
            </a:r>
            <a:endParaRPr lang="en-US" altLang="ko-KR" sz="105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08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A4F7-3715-3640-5FD7-D24328B735F8}"/>
              </a:ext>
            </a:extLst>
          </p:cNvPr>
          <p:cNvSpPr txBox="1">
            <a:spLocks/>
          </p:cNvSpPr>
          <p:nvPr/>
        </p:nvSpPr>
        <p:spPr>
          <a:xfrm>
            <a:off x="4659084" y="3198167"/>
            <a:ext cx="2873831" cy="461666"/>
          </a:xfrm>
          <a:prstGeom prst="rect">
            <a:avLst/>
          </a:prstGeom>
        </p:spPr>
        <p:txBody>
          <a:bodyPr lIns="72000" tIns="36000" rIns="72000" bIns="36000"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ko-Kore-KR" altLang="en-US" sz="1700" b="0" i="0" kern="1200" dirty="0">
                <a:solidFill>
                  <a:srgbClr val="005EB8"/>
                </a:solidFill>
                <a:latin typeface="Noto Sans Korean Regular" panose="020B0500000000000000" pitchFamily="34" charset="-128"/>
                <a:ea typeface="Noto Sans Korean Regular" panose="020B0500000000000000" pitchFamily="34" charset="-128"/>
                <a:cs typeface="+mn-cs"/>
              </a:defRPr>
            </a:lvl1pPr>
          </a:lstStyle>
          <a:p>
            <a:pPr algn="ctr"/>
            <a:r>
              <a:rPr lang="ko-KR" altLang="en-US" sz="27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사례 비교 및 분석</a:t>
            </a:r>
            <a:endParaRPr lang="en-US" sz="27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595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125176</TotalTime>
  <Words>3451</Words>
  <Application>Microsoft Office PowerPoint</Application>
  <PresentationFormat>와이드스크린</PresentationFormat>
  <Paragraphs>849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MS Gothic</vt:lpstr>
      <vt:lpstr>Noto Sans CJK KR Bold</vt:lpstr>
      <vt:lpstr>Noto Sans CJK KR Medium</vt:lpstr>
      <vt:lpstr>Noto Sans Korean Regular</vt:lpstr>
      <vt:lpstr>Noto Sans KR</vt:lpstr>
      <vt:lpstr>Noto Sans KR Medium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배종주(Jongju Bae) 수석 두산에너빌리티</dc:creator>
  <cp:lastModifiedBy>배종주(Jongju Bae) 수석 두산에너빌리티</cp:lastModifiedBy>
  <cp:revision>243</cp:revision>
  <dcterms:created xsi:type="dcterms:W3CDTF">2024-07-09T06:42:52Z</dcterms:created>
  <dcterms:modified xsi:type="dcterms:W3CDTF">2025-04-18T06:21:50Z</dcterms:modified>
</cp:coreProperties>
</file>